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1" r:id="rId4"/>
    <p:sldId id="282" r:id="rId5"/>
    <p:sldId id="284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018F53-2466-4DD9-A59E-6F2C1975F03B}">
          <p14:sldIdLst>
            <p14:sldId id="256"/>
            <p14:sldId id="257"/>
            <p14:sldId id="281"/>
            <p14:sldId id="282"/>
            <p14:sldId id="284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Ivanecká" initials="M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F56-A0C2-48E6-AA17-052F3FA019A4}" type="datetimeFigureOut">
              <a:rPr lang="cs-CZ" smtClean="0"/>
              <a:pPr/>
              <a:t>27.6.2022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C4F76-B04D-4C5C-AFA2-2E6716987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04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31ECA-6767-4475-B4B4-7C12225FA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75D520-F3E1-4446-814C-5D85CF2D6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38D85-B636-411A-B2EC-77BF8D72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0B66-A636-4CB4-B946-27BC40646AE7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36F5B5-5F20-42E2-A0C8-CCB81E2C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A3CEBB-5EA5-4F9C-9470-72C78B6E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BBC13-F769-4452-BA6E-75225703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87F07A-03E1-4561-9FF5-E4682369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B14022-D694-44E3-A136-D4AF563B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685C-BE9E-4B31-953F-D7F9320E17F0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A67CEC-080D-4C0E-96E6-32356D8F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BEE13C-4FE5-48D5-9075-09DEFF74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25F265-93E1-4846-8F08-B9B920CDE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60E746-9241-4D87-B3A9-D84B13772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853D28-7351-4B90-BD0D-E77483FC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D8AA-AC15-4D7D-A93B-0A66B18D33E7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390610-A684-4D44-AEA1-277618DC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7C5A6F-7F31-4660-A7F2-1792633A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3D7FF-6D89-4A0B-B1EC-6CAC3521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E223A-CCA3-4AD6-B7ED-152A4E25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AD553E-FFA1-415D-A988-A1D6C4F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A229-1DC6-4DFC-B9BC-F6AD5CAF4248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B1A5DB-DD37-4F81-9BEB-EAAAED77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D44A35-1E9F-46B8-BB12-961D7C64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C2EBB-0CD9-4EBA-91AD-031FF2CB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D44638-F60E-4BF8-93A5-A482EDA2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DC2CE-68EB-45AF-A577-6CA849E2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9CED-1139-4149-92E2-C7AB7F355714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AEB813-8D0F-4031-8834-7E8C33F4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C59625-B05C-4BE1-8EC4-487DDA29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11D5F-D10C-4E3B-94D3-BEBFDCD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0F39D-D7F1-49CA-9D59-D9E34DC06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48886F-B07A-4CAA-906C-E652CEEE2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C1D634-7CC2-474F-AAC5-2BB6F01D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CC0E-7671-4F82-B8CF-C2B3F4DAF315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9673D3-A59C-4416-A123-C606FA43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0D334F-ECCF-40D3-BC62-A42B042B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4BE59-FF94-4C59-AE6B-32EDB8F9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316367-0AE7-4E72-BAC9-C450CE3B8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ABE097-71E1-417B-9503-EFF5A02E6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81AF44-E919-408D-8393-2A2DE5A04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14F36AF-0B47-4087-A659-39F26753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9907E4E-E196-4FF1-91C9-1B0C7D23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C92A-1941-4558-9309-822B73E5211B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4C590D-19F6-471F-91CB-7078F0F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9A2722-177C-4FAF-92CD-7CF43E00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3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E8621-A5B0-42F9-8076-D512DC4E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B600CB-0FD6-4A36-A12A-065595EA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FA2B-F637-431C-9181-54CFD7793D57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E38474-80D7-412B-AAA5-CA992493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57E06D-7DE4-4194-A0B4-B9AB4AC7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45D6A17-AAEE-4099-A70A-F2528F8C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DE5A-A2D2-46A2-B03B-FA22707B3178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500F05-BFD6-41E4-B477-ABCC8DD6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94DFFD-F4E3-4AED-8B25-F0C25208A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20EA2-F58C-4111-B0F1-A99FBA11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5B95E9-CC42-464A-A01C-3DDF3187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E3C888-C5F0-41AF-B1E1-D3FD2E6B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1DDBA6-7567-440A-844D-E57DF52E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681C-F686-4EA6-8174-222607213346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5C93E9-C251-4A86-9FC6-905A4EB3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565C9D-1B7C-40CE-9DB6-5BA69AE5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3C790-D85A-422C-B543-527D7791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055AEC-E9AA-490D-919F-CEDCA6538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5FB605-0CDE-4843-BC62-2FD563118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8DB928-9344-4BBC-9BC4-3B1B3C37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EB32-C691-4458-B6C7-5A2EE61AE065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01E440-5228-41F8-A718-7217E045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CFB4BC-FD7A-4E07-BDD1-DB82E9BA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BEB3041-460D-4E70-9A01-666B55DA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6ADEBA-BA3F-4644-8EF6-DD35D221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EF5158-08E1-4F53-8E52-379728642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E2F4-795F-4669-BF80-A4A33AA58D93}" type="datetime1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89BB3D-8080-485C-BF9D-6D885FD4F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41A0F8-175D-4E57-AD82-E39D416DE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1B8D-70FA-4236-8513-350FC38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D1163-8954-49A4-8CC5-6650AE0C2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475"/>
            <a:ext cx="9144000" cy="3277488"/>
          </a:xfrm>
        </p:spPr>
        <p:txBody>
          <a:bodyPr/>
          <a:lstStyle/>
          <a:p>
            <a:r>
              <a:rPr lang="cs-CZ" dirty="0"/>
              <a:t>Stáž Španělsko, </a:t>
            </a:r>
            <a:r>
              <a:rPr lang="cs-CZ" dirty="0" err="1"/>
              <a:t>Málaga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30. 5. – 2. 6.2022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B92776-A07A-47DE-B886-80C032418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Mateřská škola, Praha 4, Němčická 16</a:t>
            </a:r>
          </a:p>
          <a:p>
            <a:r>
              <a:rPr lang="cs-CZ" u="sng" dirty="0"/>
              <a:t>Stážistky:</a:t>
            </a:r>
          </a:p>
          <a:p>
            <a:r>
              <a:rPr lang="cs-CZ" dirty="0"/>
              <a:t>Mgr. Alena Slípková</a:t>
            </a:r>
          </a:p>
          <a:p>
            <a:r>
              <a:rPr lang="cs-CZ" dirty="0"/>
              <a:t>Mgr. Magdaléna Sedláčková</a:t>
            </a:r>
          </a:p>
          <a:p>
            <a:endParaRPr lang="en-US" dirty="0"/>
          </a:p>
        </p:txBody>
      </p:sp>
      <p:pic>
        <p:nvPicPr>
          <p:cNvPr id="7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716" y="505562"/>
            <a:ext cx="3228975" cy="640715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246" y="450683"/>
            <a:ext cx="641350" cy="6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F55FB-42E8-4F8D-A1A7-FBCDF562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11"/>
            <a:ext cx="10515600" cy="8681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/>
            </a:r>
            <a:br>
              <a:rPr lang="cs-CZ" b="1" u="sng" dirty="0"/>
            </a:br>
            <a:r>
              <a:rPr lang="cs-CZ" sz="3100" b="1" u="sng" dirty="0"/>
              <a:t>Školství ve Španělsku: </a:t>
            </a:r>
            <a:r>
              <a:rPr lang="cs-CZ" b="1" u="sng" dirty="0"/>
              <a:t/>
            </a:r>
            <a:br>
              <a:rPr lang="cs-CZ" b="1" u="sng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4FA1D-62BC-4242-B323-A958821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66165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buNone/>
              <a:tabLst>
                <a:tab pos="457200" algn="l"/>
              </a:tabLst>
            </a:pPr>
            <a:endParaRPr lang="cs-CZ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Mateřská škola – 3 až 6 let , ve dvou etapách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Povinná školní docházka je od  6 do 16 let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Školství je rozdělené na primární  (tři cykly po dvou letech; od 6 do 12 let) a sekundární (4 kurzy po jednom roce; od 12 do 16 let)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cs-CZ" sz="6400" dirty="0" err="1">
                <a:ea typeface="Calibri" panose="020F0502020204030204" pitchFamily="34" charset="0"/>
                <a:cs typeface="Calibri" panose="020F0502020204030204" pitchFamily="34" charset="0"/>
              </a:rPr>
              <a:t>Bachillerato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 – následný stupeň sekundárního vzdělání od 16 do 18, student získá titul </a:t>
            </a:r>
            <a:r>
              <a:rPr lang="cs-CZ" sz="6400" dirty="0" err="1">
                <a:ea typeface="Calibri" panose="020F0502020204030204" pitchFamily="34" charset="0"/>
                <a:cs typeface="Calibri" panose="020F0502020204030204" pitchFamily="34" charset="0"/>
              </a:rPr>
              <a:t>Bachiller</a:t>
            </a: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 a díky němu může pokračovat  k vyššímu odbornému vzdělání nebo studiu na univerzitách. Pokud nechce studovat dál, studuje střední odborné vzdělání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Pedagogové, pomocníci – nejsou pedagogové, vedení školy</a:t>
            </a:r>
          </a:p>
          <a:p>
            <a:pPr marL="0" lvl="0" indent="0">
              <a:lnSpc>
                <a:spcPct val="107000"/>
              </a:lnSpc>
              <a:buNone/>
              <a:tabLst>
                <a:tab pos="408940" algn="l"/>
              </a:tabLst>
            </a:pPr>
            <a:r>
              <a:rPr lang="cs-CZ" sz="6400" b="1" dirty="0">
                <a:ea typeface="Calibri" panose="020F0502020204030204" pitchFamily="34" charset="0"/>
                <a:cs typeface="Calibri" panose="020F0502020204030204" pitchFamily="34" charset="0"/>
              </a:rPr>
              <a:t>Předškolní vzdělávání:</a:t>
            </a:r>
            <a:endParaRPr lang="cs-CZ" sz="6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Děti jsou rozvíjeny v emočních dovednostech a jsou vedeny k environmentální senzitivitě; děti k tradicím (významná slavnost s průvodem o Velikonocích, slavnosti tance apod.)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Důležitým cílem předškolní výchovy je zvládnutí čtení a počítání a psaní číslic do 10; ve 3 letech počítání do 3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Ve školách mají dvorky se zastíněním, ve školkách se po obědě nespí (probíhá chvíle odpočinku s 15 minutovým videem)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V soukromých školkách se nevaří – děti si nosí krabičky, ve státní škole májí jídelny a jídlo vozí cateringová společnost (vychází to levněji)</a:t>
            </a:r>
          </a:p>
          <a:p>
            <a:pPr marL="342900" lvl="0" indent="-342900">
              <a:lnSpc>
                <a:spcPct val="107000"/>
              </a:lnSpc>
              <a:tabLst>
                <a:tab pos="408940" algn="l"/>
              </a:tabLst>
            </a:pPr>
            <a:r>
              <a:rPr lang="cs-CZ" sz="6400" dirty="0">
                <a:ea typeface="Calibri" panose="020F0502020204030204" pitchFamily="34" charset="0"/>
                <a:cs typeface="Calibri" panose="020F0502020204030204" pitchFamily="34" charset="0"/>
              </a:rPr>
              <a:t>Provoz mateřských škol od 7,30- do 9,00 s vychovatelkou (podobné družině ) od 9 do 14 s jednou učitelkou; 14 – 16 oběd a odpočinek; od 16 do 18,00 další volnočasové aktivity či zájmy (dle typu školského zařízení, rozdíl mezi státním a soukromým)</a:t>
            </a:r>
            <a:endParaRPr lang="cs-CZ" sz="6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endParaRPr lang="cs-CZ" sz="6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19743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/>
              <a:t/>
            </a:r>
            <a:br>
              <a:rPr lang="cs-CZ" sz="4000" dirty="0"/>
            </a:br>
            <a:r>
              <a:rPr lang="cs-CZ" sz="4000" b="1" u="sng" dirty="0"/>
              <a:t>CEIP </a:t>
            </a:r>
            <a:r>
              <a:rPr lang="cs-CZ" sz="4000" b="1" u="sng" dirty="0" err="1"/>
              <a:t>Lope</a:t>
            </a:r>
            <a:r>
              <a:rPr lang="cs-CZ" sz="4000" b="1" u="sng" dirty="0"/>
              <a:t> de Vega</a:t>
            </a:r>
            <a:r>
              <a:rPr lang="da-DK" sz="4000" b="1" u="sng" dirty="0"/>
              <a:t/>
            </a:r>
            <a:br>
              <a:rPr lang="da-DK" sz="4000" b="1" u="sng" dirty="0"/>
            </a:br>
            <a:r>
              <a:rPr lang="da-DK" sz="4000" b="1" u="sng" dirty="0"/>
              <a:t>Sídlo:  </a:t>
            </a:r>
            <a:r>
              <a:rPr lang="cs-CZ" sz="4000" b="1" u="sng" dirty="0" err="1"/>
              <a:t>Calle</a:t>
            </a:r>
            <a:r>
              <a:rPr lang="cs-CZ" sz="4000" b="1" u="sng" dirty="0"/>
              <a:t> </a:t>
            </a:r>
            <a:r>
              <a:rPr lang="cs-CZ" sz="4000" b="1" u="sng" dirty="0" err="1"/>
              <a:t>Cataluña</a:t>
            </a:r>
            <a:r>
              <a:rPr lang="cs-CZ" sz="4000" b="1" u="sng" dirty="0"/>
              <a:t> </a:t>
            </a:r>
            <a:r>
              <a:rPr lang="da-DK" sz="4000" b="1" u="sng" dirty="0"/>
              <a:t>13</a:t>
            </a:r>
            <a:r>
              <a:rPr lang="cs-CZ" sz="4000" b="1" u="sng" dirty="0"/>
              <a:t> - 16</a:t>
            </a:r>
            <a:r>
              <a:rPr lang="da-DK" sz="4000" b="1" u="sng" dirty="0"/>
              <a:t>, </a:t>
            </a:r>
            <a:r>
              <a:rPr lang="cs-CZ" sz="4000" b="1" u="sng" dirty="0"/>
              <a:t>29009</a:t>
            </a:r>
            <a:r>
              <a:rPr lang="da-DK" sz="4000" b="1" u="sng" dirty="0"/>
              <a:t> </a:t>
            </a:r>
            <a:r>
              <a:rPr lang="cs-CZ" sz="4000" b="1" u="sng" dirty="0" err="1"/>
              <a:t>Málaga</a:t>
            </a:r>
            <a:r>
              <a:rPr lang="cs-CZ" dirty="0"/>
              <a:t/>
            </a:r>
            <a:br>
              <a:rPr lang="cs-CZ" dirty="0"/>
            </a:br>
            <a:r>
              <a:rPr lang="cs-CZ" sz="2700" b="1" dirty="0"/>
              <a:t>Stážista – Mgr. Alena Slípková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540341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>
                <a:latin typeface="+mj-lt"/>
              </a:rPr>
              <a:t>Soukromá (družstevní) mateřská škola, </a:t>
            </a:r>
          </a:p>
          <a:p>
            <a:r>
              <a:rPr lang="pt-BR" sz="6400" dirty="0">
                <a:latin typeface="+mj-lt"/>
              </a:rPr>
              <a:t>dětí na celé MŠ, 8 s OMJ, 4 učitelé + 1 asistent</a:t>
            </a:r>
          </a:p>
          <a:p>
            <a:r>
              <a:rPr lang="cs-CZ" sz="6400" dirty="0">
                <a:latin typeface="+mj-lt"/>
              </a:rPr>
              <a:t>3 skupiny dětí podle věku</a:t>
            </a:r>
          </a:p>
          <a:p>
            <a:r>
              <a:rPr lang="cs-CZ" sz="6400" dirty="0">
                <a:latin typeface="+mj-lt"/>
              </a:rPr>
              <a:t>Provoz</a:t>
            </a:r>
          </a:p>
          <a:p>
            <a:pPr marL="0" indent="0">
              <a:buNone/>
            </a:pPr>
            <a:r>
              <a:rPr lang="cs-CZ" sz="6400" dirty="0">
                <a:latin typeface="+mj-lt"/>
              </a:rPr>
              <a:t> </a:t>
            </a:r>
            <a:r>
              <a:rPr lang="cs-CZ" sz="6400" u="sng" dirty="0">
                <a:latin typeface="+mj-lt"/>
              </a:rPr>
              <a:t>Metody práce s dětmi s OMJ: </a:t>
            </a:r>
            <a:endParaRPr lang="cs-CZ" sz="6400" dirty="0">
              <a:latin typeface="+mj-lt"/>
            </a:endParaRP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první 3 měsíce komunikují formou obrázků, pak jazykové testy (zjištění individuálních potřeb, připravuje je daná škola) –</a:t>
            </a: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konzultace s rodiči 2x ročně </a:t>
            </a: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1x za 3 měsíce společné aktivity s rodiči (hry, společné vaření, besídka…)</a:t>
            </a:r>
          </a:p>
          <a:p>
            <a:pPr marL="342900" lvl="0" indent="-342900"/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popsané místnosti, zařízení, pomůcky obsáhlé portfolio dítěte: základní údaje, fotografie z domova, </a:t>
            </a:r>
            <a:r>
              <a:rPr lang="cs-CZ" sz="6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kresby dítěte, postřehy pedagogů, pracovní listy</a:t>
            </a:r>
            <a:endParaRPr lang="cs-CZ" sz="6400" dirty="0">
              <a:latin typeface="+mj-lt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558523" cy="4351338"/>
          </a:xfrm>
        </p:spPr>
      </p:pic>
    </p:spTree>
    <p:extLst>
      <p:ext uri="{BB962C8B-B14F-4D97-AF65-F5344CB8AC3E}">
        <p14:creationId xmlns:p14="http://schemas.microsoft.com/office/powerpoint/2010/main" val="25644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43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4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b="1" u="sng" dirty="0"/>
              <a:t> CEIP JOSÉ MORENO VILLA</a:t>
            </a:r>
            <a:br>
              <a:rPr lang="cs-CZ" sz="4000" b="1" u="sng" dirty="0"/>
            </a:br>
            <a:r>
              <a:rPr lang="cs-CZ" sz="4000" b="1" u="sng" dirty="0"/>
              <a:t>Sídlo:  </a:t>
            </a:r>
            <a:r>
              <a:rPr lang="cs-CZ" sz="4000" b="1" u="sng" dirty="0" err="1"/>
              <a:t>Calle</a:t>
            </a:r>
            <a:r>
              <a:rPr lang="cs-CZ" sz="4000" b="1" u="sng" dirty="0"/>
              <a:t> </a:t>
            </a:r>
            <a:r>
              <a:rPr lang="cs-CZ" sz="4000" b="1" u="sng" dirty="0" err="1"/>
              <a:t>Godino</a:t>
            </a:r>
            <a:r>
              <a:rPr lang="cs-CZ" sz="4000" b="1" u="sng" dirty="0"/>
              <a:t> 13, 29009 </a:t>
            </a:r>
            <a:r>
              <a:rPr lang="cs-CZ" sz="4000" b="1" u="sng" dirty="0" err="1"/>
              <a:t>Málaga</a:t>
            </a:r>
            <a:r>
              <a:rPr lang="cs-CZ" sz="4000" b="1" u="sng" dirty="0"/>
              <a:t/>
            </a:r>
            <a:br>
              <a:rPr lang="cs-CZ" sz="4000" b="1" u="sng" dirty="0"/>
            </a:br>
            <a:r>
              <a:rPr lang="cs-CZ" sz="2700" b="1" dirty="0"/>
              <a:t>Stážista: Mgr. Magdaléna Sedláčková</a:t>
            </a:r>
            <a:r>
              <a:rPr lang="cs-CZ" sz="4000" b="1" u="sng" dirty="0"/>
              <a:t/>
            </a:r>
            <a:br>
              <a:rPr lang="cs-CZ" sz="4000" b="1" u="sng" dirty="0"/>
            </a:b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/>
              <a:t> </a:t>
            </a:r>
            <a:r>
              <a:rPr lang="cs-CZ" sz="2800" b="1" dirty="0"/>
              <a:t> 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Státní mateřská škola při základní škole</a:t>
            </a:r>
          </a:p>
          <a:p>
            <a:pPr lvl="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75 dětí ve věku 3-6 let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Děti s OMJ – Ukrajina, Argentina, Turecko</a:t>
            </a:r>
          </a:p>
          <a:p>
            <a:pPr lvl="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Důraz je kladen na ústní projev a komunikaci, reprezentaci a začátky čtení a psaní  (čtenářských projekty, školní knihovna)</a:t>
            </a: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Skupinové činnosti u 4 stolků, po dokončení mohou děti ven na vedlejší dvorek – motorky, písek, míče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Děti nespí, klidová činnost po obědě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Týdenní plány, někdy společný program mezi třídami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</a:pPr>
            <a:r>
              <a:rPr lang="cs-CZ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Mnoho školních projektů, zapojení rodičů, např. i výzdoba školy</a:t>
            </a:r>
          </a:p>
          <a:p>
            <a:pPr marL="342900" lvl="0" indent="-342900">
              <a:lnSpc>
                <a:spcPct val="107000"/>
              </a:lnSpc>
            </a:pPr>
            <a:r>
              <a:rPr lang="cs-CZ" sz="1900" dirty="0">
                <a:latin typeface="+mj-lt"/>
              </a:rPr>
              <a:t>Podrobně propracovaný systém diagnostiky a práce s pokrokem dítěte</a:t>
            </a:r>
          </a:p>
          <a:p>
            <a:pPr marL="0" indent="0">
              <a:buNone/>
            </a:pPr>
            <a:r>
              <a:rPr lang="cs-CZ" sz="1900" u="sng" dirty="0"/>
              <a:t>Metody a formy práce s dětmi s OMJ:</a:t>
            </a:r>
          </a:p>
          <a:p>
            <a:r>
              <a:rPr lang="cs-CZ" sz="1900" dirty="0"/>
              <a:t>Mají vypracovaný plán, který věnuje pozornost odlišnosti a učitel je připraven žákům pomoci s jeho učebními potřebami – nejčastěji pomoc s jazykem a matematickou gramotnosti</a:t>
            </a:r>
          </a:p>
          <a:p>
            <a:r>
              <a:rPr lang="cs-CZ" sz="1900" dirty="0"/>
              <a:t>V MŠ se děti učí anglicky od 4 let – na hodině jsou přítomni 2 učitelé a podporují také děti s OMJ</a:t>
            </a:r>
          </a:p>
          <a:p>
            <a:r>
              <a:rPr lang="cs-CZ" sz="1900" dirty="0"/>
              <a:t>Využití obrázků a obrazových publikací, pracovních sešitů; piktogramy s denním režimem</a:t>
            </a:r>
          </a:p>
          <a:p>
            <a:r>
              <a:rPr lang="cs-CZ" sz="1900" dirty="0"/>
              <a:t>Děti s OMJ se učí pomaleji</a:t>
            </a:r>
          </a:p>
          <a:p>
            <a:r>
              <a:rPr lang="cs-CZ" sz="1900" dirty="0"/>
              <a:t>Pokud není vidět pokrok u dítě svolá se poradní skupina – logoped, psycholog a učitel a společně připraví pro dítě individuální plán</a:t>
            </a:r>
          </a:p>
          <a:p>
            <a:endParaRPr lang="cs-CZ" sz="19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xmlns="" id="{9F038DE0-61AD-396F-77A0-44588546A1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8" t="18860" r="5160" b="1857"/>
          <a:stretch/>
        </p:blipFill>
        <p:spPr>
          <a:xfrm rot="5400000">
            <a:off x="1097360" y="2338945"/>
            <a:ext cx="3997848" cy="3813580"/>
          </a:xfrm>
        </p:spPr>
      </p:pic>
    </p:spTree>
    <p:extLst>
      <p:ext uri="{BB962C8B-B14F-4D97-AF65-F5344CB8AC3E}">
        <p14:creationId xmlns:p14="http://schemas.microsoft.com/office/powerpoint/2010/main" val="335746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7077" y="515816"/>
            <a:ext cx="11222892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u="sng" dirty="0"/>
              <a:t> </a:t>
            </a:r>
            <a:r>
              <a:rPr lang="cs-CZ" sz="4000" u="sng" dirty="0"/>
              <a:t>Poznatky ze stáže v oblasti výuky dětí s OMJ</a:t>
            </a:r>
          </a:p>
          <a:p>
            <a:pPr algn="ctr"/>
            <a:r>
              <a:rPr lang="cs-CZ" sz="4000" u="sng" dirty="0"/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Zjištění stavu znalostí  dítěte, zejména jazykových. Děti se sledují od nejnižšího věku, aby bylo možné zaznamenat pokrok a případně podpořit dítě s OMJ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Spolupráce mezi jednotlivými třídami, společná témata a společné tvoření a spolupráce dětí – důraz na rozvoj komunikace a reprezentace (sebeprezentace) – provázanost tříd výhodou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Obrázkové pracovní sešity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Časté zapojení rodičů, při projektových dnech školy, představení země, kde žijí – zvyky, obrázky, vlajka, taneční aj. vystoupení v tělocvičně nebo na školním dvoře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Piktogramy, grafické znázornění činností a věcí, pomůcek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800" dirty="0"/>
              <a:t>Výuka angličtiny od 4 let – rozšíření komunikačních možností dětí s OMJ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/>
          </a:p>
          <a:p>
            <a:pPr marL="514350" indent="-514350">
              <a:buFont typeface="Wingdings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946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A6175A-C645-466F-97EF-108F5F8DB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871" y="376746"/>
            <a:ext cx="9144000" cy="4533253"/>
          </a:xfrm>
        </p:spPr>
        <p:txBody>
          <a:bodyPr>
            <a:normAutofit/>
          </a:bodyPr>
          <a:lstStyle/>
          <a:p>
            <a:r>
              <a:rPr lang="cs-CZ" dirty="0"/>
              <a:t>Děkujeme za pozornost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/>
              <a:t>Mgr. Alena Slípková</a:t>
            </a:r>
            <a:br>
              <a:rPr lang="cs-CZ" sz="4000" dirty="0"/>
            </a:br>
            <a:r>
              <a:rPr lang="cs-CZ" sz="4000" dirty="0"/>
              <a:t>Mgr. Magdaléna Sedláčková</a:t>
            </a:r>
            <a:endParaRPr lang="en-US" sz="4000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692" y="509746"/>
            <a:ext cx="641350" cy="64135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92" y="587241"/>
            <a:ext cx="3228975" cy="6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12567</TotalTime>
  <Words>605</Words>
  <Application>Microsoft Office PowerPoint</Application>
  <PresentationFormat>Vlastní</PresentationFormat>
  <Paragraphs>63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Stáž Španělsko, Málaga 30. 5. – 2. 6.2022</vt:lpstr>
      <vt:lpstr> Školství ve Španělsku:  </vt:lpstr>
      <vt:lpstr> CEIP Lope de Vega Sídlo:  Calle Cataluña 13 - 16, 29009 Málaga Stážista – Mgr. Alena Slípková </vt:lpstr>
      <vt:lpstr>   CEIP JOSÉ MORENO VILLA Sídlo:  Calle Godino 13, 29009 Málaga Stážista: Mgr. Magdaléna Sedláčková    </vt:lpstr>
      <vt:lpstr>Prezentace aplikace PowerPoint</vt:lpstr>
      <vt:lpstr>Děkujeme za pozornost  Mgr. Alena Slípková Mgr. Magdaléna Sedláčková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Alicante Španělsko 27.-30.5.2019</dc:title>
  <dc:creator>Maria Ivanecká</dc:creator>
  <cp:lastModifiedBy>Worker</cp:lastModifiedBy>
  <cp:revision>94</cp:revision>
  <dcterms:created xsi:type="dcterms:W3CDTF">2019-06-18T11:04:52Z</dcterms:created>
  <dcterms:modified xsi:type="dcterms:W3CDTF">2022-06-28T11:59:52Z</dcterms:modified>
</cp:coreProperties>
</file>