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81" r:id="rId4"/>
    <p:sldId id="279" r:id="rId5"/>
    <p:sldId id="282" r:id="rId6"/>
    <p:sldId id="280" r:id="rId7"/>
    <p:sldId id="283" r:id="rId8"/>
    <p:sldId id="284" r:id="rId9"/>
    <p:sldId id="27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018F53-2466-4DD9-A59E-6F2C1975F03B}">
          <p14:sldIdLst>
            <p14:sldId id="256"/>
            <p14:sldId id="257"/>
            <p14:sldId id="281"/>
            <p14:sldId id="279"/>
            <p14:sldId id="282"/>
            <p14:sldId id="280"/>
            <p14:sldId id="283"/>
            <p14:sldId id="284"/>
            <p14:sldId id="276"/>
            <p14:sldId id="26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Ivanecká" initials="MI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>
        <p:scale>
          <a:sx n="122" d="100"/>
          <a:sy n="122" d="100"/>
        </p:scale>
        <p:origin x="-1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7F56-A0C2-48E6-AA17-052F3FA019A4}" type="datetimeFigureOut">
              <a:rPr lang="cs-CZ" smtClean="0"/>
              <a:t>22.9.2021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C4F76-B04D-4C5C-AFA2-2E67169872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04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31ECA-6767-4475-B4B4-7C12225F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75D520-F3E1-4446-814C-5D85CF2D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238D85-B636-411A-B2EC-77BF8D72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0B66-A636-4CB4-B946-27BC40646AE7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36F5B5-5F20-42E2-A0C8-CCB81E2C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A3CEBB-5EA5-4F9C-9470-72C78B6E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7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BBC13-F769-4452-BA6E-75225703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87F07A-03E1-4561-9FF5-E46823690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14022-D694-44E3-A136-D4AF563B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685C-BE9E-4B31-953F-D7F9320E17F0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67CEC-080D-4C0E-96E6-32356D8F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BEE13C-4FE5-48D5-9075-09DEFF74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8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5F265-93E1-4846-8F08-B9B920CDE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60E746-9241-4D87-B3A9-D84B13772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853D28-7351-4B90-BD0D-E77483FC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D8AA-AC15-4D7D-A93B-0A66B18D33E7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390610-A684-4D44-AEA1-277618DC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7C5A6F-7F31-4660-A7F2-1792633A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9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43D7FF-6D89-4A0B-B1EC-6CAC3521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FE223A-CCA3-4AD6-B7ED-152A4E25C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D553E-FFA1-415D-A988-A1D6C4FC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8A229-1DC6-4DFC-B9BC-F6AD5CAF4248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B1A5DB-DD37-4F81-9BEB-EAAAED77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D44A35-1E9F-46B8-BB12-961D7C64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0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C2EBB-0CD9-4EBA-91AD-031FF2CB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D44638-F60E-4BF8-93A5-A482EDA22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DC2CE-68EB-45AF-A577-6CA849E2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D9CED-1139-4149-92E2-C7AB7F355714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AEB813-8D0F-4031-8834-7E8C33F4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C59625-B05C-4BE1-8EC4-487DDA29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5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811D5F-D10C-4E3B-94D3-BEBFDCDD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40F39D-D7F1-49CA-9D59-D9E34DC06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48886F-B07A-4CAA-906C-E652CEEE2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C1D634-7CC2-474F-AAC5-2BB6F01D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CC0E-7671-4F82-B8CF-C2B3F4DAF31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9673D3-A59C-4416-A123-C606FA43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0D334F-ECCF-40D3-BC62-A42B042B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9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4BE59-FF94-4C59-AE6B-32EDB8F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316367-0AE7-4E72-BAC9-C450CE3B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ABE097-71E1-417B-9503-EFF5A02E6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81AF44-E919-408D-8393-2A2DE5A04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14F36AF-0B47-4087-A659-39F2675306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907E4E-E196-4FF1-91C9-1B0C7D23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C92A-1941-4558-9309-822B73E5211B}" type="datetime1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4C590D-19F6-471F-91CB-7078F0F6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99A2722-177C-4FAF-92CD-7CF43E00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0E8621-A5B0-42F9-8076-D512DC4E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B600CB-0FD6-4A36-A12A-065595EA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FA2B-F637-431C-9181-54CFD7793D57}" type="datetime1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E38474-80D7-412B-AAA5-CA992493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57E06D-7DE4-4194-A0B4-B9AB4AC79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9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45D6A17-AAEE-4099-A70A-F2528F8C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E5A-A2D2-46A2-B03B-FA22707B3178}" type="datetime1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500F05-BFD6-41E4-B477-ABCC8DD6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794DFFD-F4E3-4AED-8B25-F0C25208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2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20EA2-F58C-4111-B0F1-A99FBA11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5B95E9-CC42-464A-A01C-3DDF3187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E3C888-C5F0-41AF-B1E1-D3FD2E6B0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1DDBA6-7567-440A-844D-E57DF52E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681C-F686-4EA6-8174-222607213346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5C93E9-C251-4A86-9FC6-905A4EB3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565C9D-1B7C-40CE-9DB6-5BA69AE5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A3C790-D85A-422C-B543-527D7791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E055AEC-E9AA-490D-919F-CEDCA6538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5FB605-0CDE-4843-BC62-2FD563118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8DB928-9344-4BBC-9BC4-3B1B3C37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EB32-C691-4458-B6C7-5A2EE61AE065}" type="datetime1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01E440-5228-41F8-A718-7217E045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CFB4BC-FD7A-4E07-BDD1-DB82E9BA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7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BEB3041-460D-4E70-9A01-666B55DA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ADEBA-BA3F-4644-8EF6-DD35D2218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F5158-08E1-4F53-8E52-379728642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3E2F4-795F-4669-BF80-A4A33AA58D93}" type="datetime1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9BB3D-8080-485C-BF9D-6D885FD4F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41A0F8-175D-4E57-AD82-E39D416DE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1B8D-70FA-4236-8513-350FC3884A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D1163-8954-49A4-8CC5-6650AE0C2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475"/>
            <a:ext cx="9144000" cy="3277488"/>
          </a:xfrm>
        </p:spPr>
        <p:txBody>
          <a:bodyPr/>
          <a:lstStyle/>
          <a:p>
            <a:r>
              <a:rPr lang="cs-CZ" dirty="0" smtClean="0"/>
              <a:t>Stáž Řecko, Atény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5</a:t>
            </a:r>
            <a:r>
              <a:rPr lang="cs-CZ" dirty="0" smtClean="0"/>
              <a:t>.-9.6.2021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5B92776-A07A-47DE-B886-80C032418B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Mateřská škola, Praha 4, Němčická 16</a:t>
            </a:r>
          </a:p>
          <a:p>
            <a:r>
              <a:rPr lang="cs-CZ" dirty="0"/>
              <a:t>Stážistky:</a:t>
            </a:r>
          </a:p>
          <a:p>
            <a:r>
              <a:rPr lang="cs-CZ" dirty="0" smtClean="0"/>
              <a:t>Bc. Jitka Vacková</a:t>
            </a:r>
            <a:endParaRPr lang="cs-CZ" dirty="0"/>
          </a:p>
          <a:p>
            <a:r>
              <a:rPr lang="cs-CZ" dirty="0"/>
              <a:t>Mgr. Alena Slípková</a:t>
            </a:r>
          </a:p>
          <a:p>
            <a:endParaRPr lang="en-US" dirty="0"/>
          </a:p>
        </p:txBody>
      </p:sp>
      <p:pic>
        <p:nvPicPr>
          <p:cNvPr id="7" name="Obráze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16" y="505562"/>
            <a:ext cx="3228975" cy="640715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46" y="450683"/>
            <a:ext cx="641350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48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A6175A-C645-466F-97EF-108F5F8DB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871" y="376746"/>
            <a:ext cx="9144000" cy="4533253"/>
          </a:xfrm>
        </p:spPr>
        <p:txBody>
          <a:bodyPr>
            <a:normAutofit/>
          </a:bodyPr>
          <a:lstStyle/>
          <a:p>
            <a:r>
              <a:rPr lang="cs-CZ" dirty="0"/>
              <a:t>Děkujeme za pozornost</a:t>
            </a:r>
            <a:br>
              <a:rPr lang="cs-CZ" dirty="0"/>
            </a:br>
            <a:r>
              <a:rPr lang="cs-CZ" dirty="0" smtClean="0"/>
              <a:t>Bc. </a:t>
            </a:r>
            <a:r>
              <a:rPr lang="cs-CZ" smtClean="0"/>
              <a:t>Jitka </a:t>
            </a:r>
            <a:r>
              <a:rPr lang="cs-CZ"/>
              <a:t>V</a:t>
            </a:r>
            <a:r>
              <a:rPr lang="cs-CZ" smtClean="0"/>
              <a:t>acková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Mgr. Alena Slípková</a:t>
            </a:r>
            <a:endParaRPr lang="en-US" dirty="0"/>
          </a:p>
        </p:txBody>
      </p:sp>
      <p:pic>
        <p:nvPicPr>
          <p:cNvPr id="8" name="Obráze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92" y="509746"/>
            <a:ext cx="641350" cy="641350"/>
          </a:xfrm>
          <a:prstGeom prst="rect">
            <a:avLst/>
          </a:prstGeom>
        </p:spPr>
      </p:pic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92" y="587241"/>
            <a:ext cx="3228975" cy="64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FF55FB-42E8-4F8D-A1A7-FBCDF562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Rozdíly mezi českým a řeckým školstvím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04FA1D-62BC-4242-B323-A95882112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1800" b="1" u="sng" dirty="0"/>
              <a:t>Školství v Řecku: </a:t>
            </a:r>
          </a:p>
          <a:p>
            <a:pPr>
              <a:buNone/>
            </a:pPr>
            <a:endParaRPr lang="cs-CZ" sz="1800" b="1" u="sng" dirty="0"/>
          </a:p>
          <a:p>
            <a:pPr>
              <a:buFont typeface="Wingdings" pitchFamily="2" charset="2"/>
              <a:buChar char="v"/>
            </a:pPr>
            <a:r>
              <a:rPr lang="cs-CZ" sz="1800" dirty="0"/>
              <a:t>Velmi mnoho migrantů rozdílných kultur i náboženského vyznání, velký důraz na vzdělávání dětí s OMJ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/>
              <a:t> V příštím školním roce budou povinné dva poslední ročníky předškolního vzdělávání – </a:t>
            </a:r>
            <a:r>
              <a:rPr lang="cs-CZ" sz="1800" b="1" dirty="0"/>
              <a:t>předškolní vzdělávání je v Řecku považováno za extra důležité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/>
              <a:t> Anglický jazyk povinný od 1. třídy, bude povinný i pro předškoláky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/>
              <a:t> Děti nastupují do ZŠ v kalendářním roce, kdy dovrší 6 let. (u nás do 31.8.)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/>
              <a:t> Školní rok začíná 11.9. a končí 21.6.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/>
              <a:t> Školní rok se rozděluje na tři období, na konci každého jsou děti hodnoceny 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/>
              <a:t> Hodnocení dětí – 1. a 2. třída ústně, 3. a 4. třída škálou A,B,C, 5. -10. třída  známkou 1-10, (10 je nejlepší)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/>
              <a:t> 2 typy MŠ – dopolední, dopolední + odpolední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/>
              <a:t> ředitel si nevybírá do své školy učitele, rozhoduje ministerstvo školství podle bodového systému uchazečů</a:t>
            </a:r>
          </a:p>
          <a:p>
            <a:pPr>
              <a:buFont typeface="Wingdings" pitchFamily="2" charset="2"/>
              <a:buChar char="v"/>
            </a:pPr>
            <a:r>
              <a:rPr lang="cs-CZ" sz="1800" dirty="0"/>
              <a:t> děti si do školy nosí svoji stravu</a:t>
            </a:r>
          </a:p>
          <a:p>
            <a:pPr marL="0" indent="0">
              <a:buNone/>
            </a:pPr>
            <a:r>
              <a:rPr lang="cs-CZ" sz="1800" dirty="0" smtClean="0"/>
              <a:t>.</a:t>
            </a:r>
            <a:endParaRPr lang="cs-CZ" sz="18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3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Řecké mateřské školy</a:t>
            </a:r>
            <a:endParaRPr lang="cs-CZ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3969"/>
            <a:ext cx="51816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328" y="1825625"/>
            <a:ext cx="325534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44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smtClean="0"/>
              <a:t>31. </a:t>
            </a:r>
            <a:r>
              <a:rPr lang="cs-CZ" b="1" u="sng" dirty="0" err="1" smtClean="0"/>
              <a:t>Nipiagogio</a:t>
            </a:r>
            <a:r>
              <a:rPr lang="cs-CZ" b="1" u="sng" dirty="0" smtClean="0"/>
              <a:t>  </a:t>
            </a:r>
            <a:r>
              <a:rPr lang="cs-CZ" b="1" u="sng" dirty="0" err="1" smtClean="0"/>
              <a:t>Athinas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039446" y="1797538"/>
            <a:ext cx="94800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/>
              <a:t>Škola se nachází v blízkosti náměstí Viktoria, kde se soustřeďuje mnoho migrantů</a:t>
            </a:r>
            <a:r>
              <a:rPr lang="cs-CZ" dirty="0" smtClean="0"/>
              <a:t>.</a:t>
            </a:r>
          </a:p>
          <a:p>
            <a:pPr>
              <a:buFont typeface="Wingdings" pitchFamily="2" charset="2"/>
              <a:buChar char="§"/>
            </a:pPr>
            <a:endParaRPr lang="cs-CZ" dirty="0"/>
          </a:p>
          <a:p>
            <a:pPr>
              <a:buFont typeface="Wingdings" pitchFamily="2" charset="2"/>
              <a:buChar char="§"/>
            </a:pPr>
            <a:r>
              <a:rPr lang="cs-CZ" dirty="0"/>
              <a:t> Ve stejné budově je zároveň ZŠ. Budova je stará, opotřebovaná, společný dvoreček pro </a:t>
            </a:r>
            <a:r>
              <a:rPr lang="cs-CZ" dirty="0" smtClean="0"/>
              <a:t>pobyt </a:t>
            </a:r>
            <a:r>
              <a:rPr lang="cs-CZ" dirty="0"/>
              <a:t>venku </a:t>
            </a:r>
            <a:r>
              <a:rPr lang="cs-CZ" dirty="0" smtClean="0"/>
              <a:t>je malý  </a:t>
            </a:r>
            <a:r>
              <a:rPr lang="cs-CZ" dirty="0"/>
              <a:t>a tmavý. Škola žádala opakovaně o dotaci na rekonstrukci, ale zatím neúspěšně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pPr>
              <a:buFont typeface="Wingdings" pitchFamily="2" charset="2"/>
              <a:buChar char="§"/>
            </a:pPr>
            <a:r>
              <a:rPr lang="cs-CZ" dirty="0"/>
              <a:t> Škola je jednotřídní, pouze s dopoledním provozem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pPr>
              <a:buFont typeface="Wingdings" pitchFamily="2" charset="2"/>
              <a:buChar char="§"/>
            </a:pPr>
            <a:r>
              <a:rPr lang="cs-CZ" dirty="0"/>
              <a:t> Ve velmi malé třídě je zapsáno 18 dětí, 90% dětí neumí řecky. Jsou to děti migrantů z </a:t>
            </a:r>
            <a:r>
              <a:rPr lang="cs-CZ" dirty="0" err="1"/>
              <a:t>Afgánistánu</a:t>
            </a:r>
            <a:r>
              <a:rPr lang="cs-CZ" dirty="0"/>
              <a:t>, Sýrie, Gruzie, Albánie, Konga, Nigérie a Egypta</a:t>
            </a:r>
            <a:r>
              <a:rPr lang="cs-CZ" dirty="0" smtClean="0"/>
              <a:t>.</a:t>
            </a:r>
          </a:p>
          <a:p>
            <a:pPr>
              <a:buFont typeface="Wingdings" pitchFamily="2" charset="2"/>
              <a:buChar char="§"/>
            </a:pPr>
            <a:endParaRPr lang="cs-CZ" dirty="0" smtClean="0"/>
          </a:p>
          <a:p>
            <a:pPr>
              <a:buFont typeface="Wingdings" pitchFamily="2" charset="2"/>
              <a:buChar char="§"/>
            </a:pPr>
            <a:r>
              <a:rPr lang="cs-CZ" dirty="0"/>
              <a:t> </a:t>
            </a:r>
            <a:r>
              <a:rPr lang="cs-CZ" dirty="0" smtClean="0"/>
              <a:t>Ve školce není ani jedno dítě řecké národnosti</a:t>
            </a:r>
          </a:p>
          <a:p>
            <a:pPr>
              <a:buFont typeface="Wingdings" pitchFamily="2" charset="2"/>
              <a:buChar char="§"/>
            </a:pPr>
            <a:endParaRPr lang="cs-CZ" dirty="0" smtClean="0"/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Jídlo pro děti je zajišťováno v rámci podpůrných projektů pro emigranty</a:t>
            </a:r>
          </a:p>
          <a:p>
            <a:endParaRPr lang="cs-CZ" dirty="0"/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Učí </a:t>
            </a:r>
            <a:r>
              <a:rPr lang="cs-CZ" dirty="0"/>
              <a:t>zde jedna učitelka, která je zároveň ředitelkou školy</a:t>
            </a:r>
          </a:p>
        </p:txBody>
      </p:sp>
    </p:spTree>
    <p:extLst>
      <p:ext uri="{BB962C8B-B14F-4D97-AF65-F5344CB8AC3E}">
        <p14:creationId xmlns:p14="http://schemas.microsoft.com/office/powerpoint/2010/main" val="321112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Děti s OMJ v této školce tvořily celou třídu</a:t>
            </a:r>
            <a:endParaRPr lang="cs-CZ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48" y="1825625"/>
            <a:ext cx="326350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08" y="2543968"/>
            <a:ext cx="5507892" cy="385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46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err="1"/>
              <a:t>The</a:t>
            </a:r>
            <a:r>
              <a:rPr lang="cs-CZ" b="1" u="sng" dirty="0"/>
              <a:t> 35th </a:t>
            </a:r>
            <a:r>
              <a:rPr lang="cs-CZ" b="1" u="sng" dirty="0" err="1"/>
              <a:t>Kindergarten</a:t>
            </a:r>
            <a:r>
              <a:rPr lang="cs-CZ" b="1" u="sng" dirty="0"/>
              <a:t> </a:t>
            </a:r>
            <a:r>
              <a:rPr lang="cs-CZ" b="1" u="sng" dirty="0" err="1"/>
              <a:t>of</a:t>
            </a:r>
            <a:r>
              <a:rPr lang="cs-CZ" b="1" u="sng" dirty="0"/>
              <a:t> </a:t>
            </a:r>
            <a:r>
              <a:rPr lang="cs-CZ" b="1" u="sng" dirty="0" err="1"/>
              <a:t>Athens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cs-CZ" dirty="0"/>
              <a:t>škola se nachází v blízkosti náměstí Viktoria, kde se soustřeďuje mnoho migrantů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 ve stejné budově je zároveň ZŠ, mají společný dvoreček pro pobyt venku 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 je jednotřídní, s odpoledním provozem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 ve třídě je zapsáno 25 dětí, z toho pouze 2 děti jsou řecké národnosti, ostatní děti jsou ze Sýrie, Gruzie, Bulharska, Moldávie, Albánie, Rumunska, Iráku, Bangladéše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 učí zde dvě učitelky, z nichž jedna je zároveň ředitelkou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 jedna učitelka má celý rok ranní, druhá odpolední službu, příští školní rok se vymění – takto je ustanoveno ve školském zákoně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 Tato MŠ je držitelem ocenění :</a:t>
            </a:r>
          </a:p>
          <a:p>
            <a:pPr>
              <a:buNone/>
            </a:pPr>
            <a:r>
              <a:rPr lang="cs-CZ" dirty="0">
                <a:solidFill>
                  <a:srgbClr val="FF0000"/>
                </a:solidFill>
              </a:rPr>
              <a:t>      NEJLEPŠÍ ŠKOLA V ŘECKU V OBLASTI VZDĚLÁVÁNÍ DĚTÍ MIGRANTŮ</a:t>
            </a:r>
          </a:p>
        </p:txBody>
      </p:sp>
    </p:spTree>
    <p:extLst>
      <p:ext uri="{BB962C8B-B14F-4D97-AF65-F5344CB8AC3E}">
        <p14:creationId xmlns:p14="http://schemas.microsoft.com/office/powerpoint/2010/main" val="390975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Mateřské školy byly dobře vybavené….</a:t>
            </a:r>
            <a:endParaRPr lang="cs-CZ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39815"/>
            <a:ext cx="5181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91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47077" y="515816"/>
            <a:ext cx="112228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dirty="0" smtClean="0"/>
              <a:t> </a:t>
            </a:r>
            <a:r>
              <a:rPr lang="cs-CZ" sz="4800" b="1" u="sng" dirty="0" smtClean="0"/>
              <a:t>Poznatky ze stáže v oblasti výuky dětí s OMJ – přínos v domovské škole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 smtClean="0"/>
              <a:t>Obrázkový plán </a:t>
            </a:r>
            <a:r>
              <a:rPr lang="cs-CZ" sz="2800" dirty="0"/>
              <a:t>denního harmonogramu pro děti s </a:t>
            </a:r>
            <a:r>
              <a:rPr lang="cs-CZ" sz="2800" dirty="0" smtClean="0"/>
              <a:t>OMJ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 smtClean="0"/>
              <a:t>Knihy pro děti s OMJ </a:t>
            </a:r>
            <a:r>
              <a:rPr lang="cs-CZ" sz="2800" dirty="0"/>
              <a:t>v jiných jazykových </a:t>
            </a:r>
            <a:r>
              <a:rPr lang="cs-CZ" sz="2800" dirty="0" smtClean="0"/>
              <a:t>variantách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 smtClean="0"/>
              <a:t>Písničky pro děti s OMJ v jejich rodné řeči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 smtClean="0"/>
              <a:t>Aktivita pro děti a rodiče – Ukolébavka v mé rodné řeči ……vede k sounáležitosti, poznání a pochopení různých kultur velmi citlivým způsobem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/>
              <a:t>Při individuálním vysvětlování </a:t>
            </a:r>
            <a:r>
              <a:rPr lang="cs-CZ" sz="2800" dirty="0" smtClean="0"/>
              <a:t> </a:t>
            </a:r>
            <a:r>
              <a:rPr lang="cs-CZ" sz="2800" dirty="0"/>
              <a:t>často </a:t>
            </a:r>
            <a:r>
              <a:rPr lang="cs-CZ" sz="2800" dirty="0" smtClean="0"/>
              <a:t>využívat </a:t>
            </a:r>
            <a:r>
              <a:rPr lang="cs-CZ" sz="2800" dirty="0"/>
              <a:t>u dětí s OMJ </a:t>
            </a:r>
            <a:r>
              <a:rPr lang="cs-CZ" sz="2800" dirty="0" smtClean="0"/>
              <a:t>znakování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smtClean="0"/>
              <a:t>Aktivním zapojením </a:t>
            </a:r>
            <a:r>
              <a:rPr lang="cs-CZ" sz="2800" dirty="0" smtClean="0"/>
              <a:t>dvojjazyčného </a:t>
            </a:r>
            <a:r>
              <a:rPr lang="cs-CZ" sz="2800" dirty="0"/>
              <a:t>asistenta </a:t>
            </a:r>
            <a:r>
              <a:rPr lang="cs-CZ" sz="2800" dirty="0" smtClean="0"/>
              <a:t>pedagoga </a:t>
            </a:r>
            <a:r>
              <a:rPr lang="cs-CZ" sz="2800"/>
              <a:t>zajistit </a:t>
            </a:r>
            <a:r>
              <a:rPr lang="cs-CZ" sz="2800" smtClean="0"/>
              <a:t>individuální </a:t>
            </a:r>
            <a:r>
              <a:rPr lang="cs-CZ" sz="2800" dirty="0"/>
              <a:t>přístup k dětem s OMJ v průběhu vyučování</a:t>
            </a:r>
          </a:p>
        </p:txBody>
      </p:sp>
    </p:spTree>
    <p:extLst>
      <p:ext uri="{BB962C8B-B14F-4D97-AF65-F5344CB8AC3E}">
        <p14:creationId xmlns:p14="http://schemas.microsoft.com/office/powerpoint/2010/main" val="1394660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8768" y="365125"/>
            <a:ext cx="10455031" cy="4571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331308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03" y="568859"/>
            <a:ext cx="6751882" cy="50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544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10572</TotalTime>
  <Words>567</Words>
  <Application>Microsoft Office PowerPoint</Application>
  <PresentationFormat>Vlastní</PresentationFormat>
  <Paragraphs>55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Office Theme</vt:lpstr>
      <vt:lpstr>Stáž Řecko, Atény 5.-9.6.2021</vt:lpstr>
      <vt:lpstr>Rozdíly mezi českým a řeckým školstvím</vt:lpstr>
      <vt:lpstr>Řecké mateřské školy</vt:lpstr>
      <vt:lpstr>31. Nipiagogio  Athinas</vt:lpstr>
      <vt:lpstr>Děti s OMJ v této školce tvořily celou třídu</vt:lpstr>
      <vt:lpstr>The 35th Kindergarten of Athens</vt:lpstr>
      <vt:lpstr>Mateřské školy byly dobře vybavené….</vt:lpstr>
      <vt:lpstr>Prezentace aplikace PowerPoint</vt:lpstr>
      <vt:lpstr>Prezentace aplikace PowerPoint</vt:lpstr>
      <vt:lpstr>Děkujeme za pozornost Bc. Jitka Vacková Mgr. Alena Slípková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Alicante Španělsko 27.-30.5.2019</dc:title>
  <dc:creator>Maria Ivanecká</dc:creator>
  <cp:lastModifiedBy>Worker</cp:lastModifiedBy>
  <cp:revision>66</cp:revision>
  <dcterms:created xsi:type="dcterms:W3CDTF">2019-06-18T11:04:52Z</dcterms:created>
  <dcterms:modified xsi:type="dcterms:W3CDTF">2021-09-22T13:41:17Z</dcterms:modified>
</cp:coreProperties>
</file>