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81" r:id="rId4"/>
    <p:sldId id="279" r:id="rId5"/>
    <p:sldId id="282" r:id="rId6"/>
    <p:sldId id="284" r:id="rId7"/>
    <p:sldId id="285" r:id="rId8"/>
    <p:sldId id="286" r:id="rId9"/>
    <p:sldId id="280" r:id="rId10"/>
    <p:sldId id="283" r:id="rId11"/>
    <p:sldId id="276" r:id="rId12"/>
    <p:sldId id="287" r:id="rId13"/>
    <p:sldId id="288" r:id="rId14"/>
    <p:sldId id="26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A018F53-2466-4DD9-A59E-6F2C1975F03B}">
          <p14:sldIdLst>
            <p14:sldId id="256"/>
            <p14:sldId id="257"/>
            <p14:sldId id="281"/>
            <p14:sldId id="279"/>
            <p14:sldId id="282"/>
            <p14:sldId id="284"/>
            <p14:sldId id="285"/>
            <p14:sldId id="286"/>
            <p14:sldId id="280"/>
            <p14:sldId id="283"/>
            <p14:sldId id="276"/>
            <p14:sldId id="287"/>
            <p14:sldId id="288"/>
            <p14:sldId id="26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a Ivanecká" initials="MI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82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667F56-A0C2-48E6-AA17-052F3FA019A4}" type="datetimeFigureOut">
              <a:rPr lang="cs-CZ" smtClean="0"/>
              <a:pPr/>
              <a:t>4. 7. 2021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4C4F76-B04D-4C5C-AFA2-2E671698725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8047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31ECA-6767-4475-B4B4-7C12225FA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75D520-F3E1-4446-814C-5D85CF2D6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238D85-B636-411A-B2EC-77BF8D72C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F0B66-A636-4CB4-B946-27BC40646AE7}" type="datetime1">
              <a:rPr lang="en-US" smtClean="0"/>
              <a:pPr/>
              <a:t>7/4/2021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36F5B5-5F20-42E2-A0C8-CCB81E2C4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3CEBB-5EA5-4F9C-9470-72C78B6E9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1B8D-70FA-4236-8513-350FC3884A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578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BBC13-F769-4452-BA6E-752257031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87F07A-03E1-4561-9FF5-E468236905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14022-D694-44E3-A136-D4AF563BA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A685C-BE9E-4B31-953F-D7F9320E17F0}" type="datetime1">
              <a:rPr lang="en-US" smtClean="0"/>
              <a:pPr/>
              <a:t>7/4/2021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67CEC-080D-4C0E-96E6-32356D8FB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BEE13C-4FE5-48D5-9075-09DEFF749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1B8D-70FA-4236-8513-350FC3884A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282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25F265-93E1-4846-8F08-B9B920CDEF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60E746-9241-4D87-B3A9-D84B137721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853D28-7351-4B90-BD0D-E77483FC9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FD8AA-AC15-4D7D-A93B-0A66B18D33E7}" type="datetime1">
              <a:rPr lang="en-US" smtClean="0"/>
              <a:pPr/>
              <a:t>7/4/2021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390610-A684-4D44-AEA1-277618DCB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7C5A6F-7F31-4660-A7F2-1792633A8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1B8D-70FA-4236-8513-350FC3884A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699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3D7FF-6D89-4A0B-B1EC-6CAC3521F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E223A-CCA3-4AD6-B7ED-152A4E25C8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D553E-FFA1-415D-A988-A1D6C4FC9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8A229-1DC6-4DFC-B9BC-F6AD5CAF4248}" type="datetime1">
              <a:rPr lang="en-US" smtClean="0"/>
              <a:pPr/>
              <a:t>7/4/2021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B1A5DB-DD37-4F81-9BEB-EAAAED773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D44A35-1E9F-46B8-BB12-961D7C647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1B8D-70FA-4236-8513-350FC3884A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009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C2EBB-0CD9-4EBA-91AD-031FF2CB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D44638-F60E-4BF8-93A5-A482EDA227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DC2CE-68EB-45AF-A577-6CA849E2F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D9CED-1139-4149-92E2-C7AB7F355714}" type="datetime1">
              <a:rPr lang="en-US" smtClean="0"/>
              <a:pPr/>
              <a:t>7/4/2021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AEB813-8D0F-4031-8834-7E8C33F49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C59625-B05C-4BE1-8EC4-487DDA291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1B8D-70FA-4236-8513-350FC3884A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159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11D5F-D10C-4E3B-94D3-BEBFDCDD2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40F39D-D7F1-49CA-9D59-D9E34DC067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48886F-B07A-4CAA-906C-E652CEEE2B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C1D634-7CC2-474F-AAC5-2BB6F01D2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5CC0E-7671-4F82-B8CF-C2B3F4DAF315}" type="datetime1">
              <a:rPr lang="en-US" smtClean="0"/>
              <a:pPr/>
              <a:t>7/4/2021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9673D3-A59C-4416-A123-C606FA43B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0D334F-ECCF-40D3-BC62-A42B042BF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1B8D-70FA-4236-8513-350FC3884A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396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4BE59-FF94-4C59-AE6B-32EDB8F9C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316367-0AE7-4E72-BAC9-C450CE3B82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ABE097-71E1-417B-9503-EFF5A02E6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81AF44-E919-408D-8393-2A2DE5A042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4F36AF-0B47-4087-A659-39F2675306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907E4E-E196-4FF1-91C9-1B0C7D23D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CC92A-1941-4558-9309-822B73E5211B}" type="datetime1">
              <a:rPr lang="en-US" smtClean="0"/>
              <a:pPr/>
              <a:t>7/4/2021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4C590D-19F6-471F-91CB-7078F0F6B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9A2722-177C-4FAF-92CD-7CF43E00B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1B8D-70FA-4236-8513-350FC3884A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535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E8621-A5B0-42F9-8076-D512DC4E4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B600CB-0FD6-4A36-A12A-065595EA9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2FA2B-F637-431C-9181-54CFD7793D57}" type="datetime1">
              <a:rPr lang="en-US" smtClean="0"/>
              <a:pPr/>
              <a:t>7/4/2021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38474-80D7-412B-AAA5-CA992493A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57E06D-7DE4-4194-A0B4-B9AB4AC79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1B8D-70FA-4236-8513-350FC3884A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293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5D6A17-AAEE-4099-A70A-F2528F8C6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9DE5A-A2D2-46A2-B03B-FA22707B3178}" type="datetime1">
              <a:rPr lang="en-US" smtClean="0"/>
              <a:pPr/>
              <a:t>7/4/2021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500F05-BFD6-41E4-B477-ABCC8DD67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94DFFD-F4E3-4AED-8B25-F0C25208A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1B8D-70FA-4236-8513-350FC3884A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122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20EA2-F58C-4111-B0F1-A99FBA11C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B95E9-CC42-464A-A01C-3DDF3187B4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E3C888-C5F0-41AF-B1E1-D3FD2E6B0D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1DDBA6-7567-440A-844D-E57DF52EA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2681C-F686-4EA6-8174-222607213346}" type="datetime1">
              <a:rPr lang="en-US" smtClean="0"/>
              <a:pPr/>
              <a:t>7/4/2021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C93E9-C251-4A86-9FC6-905A4EB3E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565C9D-1B7C-40CE-9DB6-5BA69AE59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1B8D-70FA-4236-8513-350FC3884A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268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3C790-D85A-422C-B543-527D7791A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055AEC-E9AA-490D-919F-CEDCA6538B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5FB605-0CDE-4843-BC62-2FD5631182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8DB928-9344-4BBC-9BC4-3B1B3C379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AEB32-C691-4458-B6C7-5A2EE61AE065}" type="datetime1">
              <a:rPr lang="en-US" smtClean="0"/>
              <a:pPr/>
              <a:t>7/4/2021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01E440-5228-41F8-A718-7217E0455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FB4BC-FD7A-4E07-BDD1-DB82E9BA5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1B8D-70FA-4236-8513-350FC3884A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773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EB3041-460D-4E70-9A01-666B55DAF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6ADEBA-BA3F-4644-8EF6-DD35D22182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F5158-08E1-4F53-8E52-3797286424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53E2F4-795F-4669-BF80-A4A33AA58D93}" type="datetime1">
              <a:rPr lang="en-US" smtClean="0"/>
              <a:pPr/>
              <a:t>7/4/2021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9BB3D-8080-485C-BF9D-6D885FD4F6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1A0F8-175D-4E57-AD82-E39D416DE1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61B8D-70FA-4236-8513-350FC3884A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29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D1163-8954-49A4-8CC5-6650AE0C2B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2475"/>
            <a:ext cx="9144000" cy="3277488"/>
          </a:xfrm>
        </p:spPr>
        <p:txBody>
          <a:bodyPr/>
          <a:lstStyle/>
          <a:p>
            <a:r>
              <a:rPr lang="cs-CZ" dirty="0"/>
              <a:t>Stáž Portugalsko, Faro</a:t>
            </a:r>
            <a:br>
              <a:rPr lang="cs-CZ" dirty="0"/>
            </a:br>
            <a:r>
              <a:rPr lang="cs-CZ" dirty="0"/>
              <a:t>16.-19.6.2021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B92776-A07A-47DE-B886-80C032418B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239469"/>
          </a:xfrm>
        </p:spPr>
        <p:txBody>
          <a:bodyPr>
            <a:normAutofit lnSpcReduction="10000"/>
          </a:bodyPr>
          <a:lstStyle/>
          <a:p>
            <a:endParaRPr lang="cs-CZ" dirty="0"/>
          </a:p>
          <a:p>
            <a:r>
              <a:rPr lang="cs-CZ" dirty="0"/>
              <a:t>Mateřská škola, Praha 4, Němčická 16</a:t>
            </a:r>
          </a:p>
          <a:p>
            <a:r>
              <a:rPr lang="cs-CZ" dirty="0"/>
              <a:t>Stážistky:</a:t>
            </a:r>
          </a:p>
          <a:p>
            <a:r>
              <a:rPr lang="cs-CZ" dirty="0"/>
              <a:t>Martina </a:t>
            </a:r>
            <a:r>
              <a:rPr lang="cs-CZ" dirty="0" err="1"/>
              <a:t>Hunyadyová</a:t>
            </a:r>
            <a:r>
              <a:rPr lang="cs-CZ" dirty="0"/>
              <a:t>, </a:t>
            </a:r>
            <a:r>
              <a:rPr lang="cs-CZ" dirty="0" err="1"/>
              <a:t>DiS</a:t>
            </a:r>
            <a:r>
              <a:rPr lang="cs-CZ" dirty="0"/>
              <a:t>.</a:t>
            </a:r>
          </a:p>
          <a:p>
            <a:r>
              <a:rPr lang="cs-CZ" dirty="0"/>
              <a:t>Bc. Katarína Tondrová</a:t>
            </a:r>
            <a:endParaRPr lang="en-US" dirty="0"/>
          </a:p>
        </p:txBody>
      </p:sp>
      <p:pic>
        <p:nvPicPr>
          <p:cNvPr id="7" name="Obrázek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716" y="505562"/>
            <a:ext cx="3228975" cy="640715"/>
          </a:xfrm>
          <a:prstGeom prst="rect">
            <a:avLst/>
          </a:prstGeom>
        </p:spPr>
      </p:pic>
      <p:pic>
        <p:nvPicPr>
          <p:cNvPr id="8" name="Obrázek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46" y="450683"/>
            <a:ext cx="641350" cy="64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348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 descr="Obsah obrázku text, patro, interiér&#10;&#10;Popis byl vytvořen automaticky">
            <a:extLst>
              <a:ext uri="{FF2B5EF4-FFF2-40B4-BE49-F238E27FC236}">
                <a16:creationId xmlns:a16="http://schemas.microsoft.com/office/drawing/2014/main" id="{3C87DE3D-450C-4F42-A75C-FE4FA81AA07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74" y="1180730"/>
            <a:ext cx="5691326" cy="4634144"/>
          </a:xfrm>
        </p:spPr>
      </p:pic>
      <p:pic>
        <p:nvPicPr>
          <p:cNvPr id="8" name="Zástupný obsah 7" descr="Obsah obrázku patro, interiér, osoba&#10;&#10;Popis byl vytvořen automaticky">
            <a:extLst>
              <a:ext uri="{FF2B5EF4-FFF2-40B4-BE49-F238E27FC236}">
                <a16:creationId xmlns:a16="http://schemas.microsoft.com/office/drawing/2014/main" id="{91C4B5AD-AC5D-427A-BF5F-27533DBCD5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180730"/>
            <a:ext cx="5608468" cy="4634144"/>
          </a:xfrm>
        </p:spPr>
      </p:pic>
    </p:spTree>
    <p:extLst>
      <p:ext uri="{BB962C8B-B14F-4D97-AF65-F5344CB8AC3E}">
        <p14:creationId xmlns:p14="http://schemas.microsoft.com/office/powerpoint/2010/main" val="33799190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obsah 9" descr="Obsah obrázku text, box&#10;&#10;Popis byl vytvořen automaticky">
            <a:extLst>
              <a:ext uri="{FF2B5EF4-FFF2-40B4-BE49-F238E27FC236}">
                <a16:creationId xmlns:a16="http://schemas.microsoft.com/office/drawing/2014/main" id="{0478E6BE-C6AE-4E40-8319-B9C548BB120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1406" y="1149122"/>
            <a:ext cx="6019060" cy="4537563"/>
          </a:xfrm>
        </p:spPr>
      </p:pic>
      <p:pic>
        <p:nvPicPr>
          <p:cNvPr id="12" name="Zástupný obsah 11" descr="Obsah obrázku interiér&#10;&#10;Popis byl vytvořen automaticky">
            <a:extLst>
              <a:ext uri="{FF2B5EF4-FFF2-40B4-BE49-F238E27FC236}">
                <a16:creationId xmlns:a16="http://schemas.microsoft.com/office/drawing/2014/main" id="{075D2BE4-43E4-4929-900E-49ADF9B71AC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412" y="408372"/>
            <a:ext cx="4793941" cy="6019061"/>
          </a:xfrm>
        </p:spPr>
      </p:pic>
    </p:spTree>
    <p:extLst>
      <p:ext uri="{BB962C8B-B14F-4D97-AF65-F5344CB8AC3E}">
        <p14:creationId xmlns:p14="http://schemas.microsoft.com/office/powerpoint/2010/main" val="2358544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sah 5" descr="Obsah obrázku strop, interiér, scéna, lidé&#10;&#10;Popis byl vytvořen automaticky">
            <a:extLst>
              <a:ext uri="{FF2B5EF4-FFF2-40B4-BE49-F238E27FC236}">
                <a16:creationId xmlns:a16="http://schemas.microsoft.com/office/drawing/2014/main" id="{785D24FD-513C-402F-BAD5-BCC6B4695C7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85" y="453941"/>
            <a:ext cx="4912467" cy="6044136"/>
          </a:xfrm>
        </p:spPr>
      </p:pic>
      <p:pic>
        <p:nvPicPr>
          <p:cNvPr id="8" name="Zástupný obsah 7" descr="Obsah obrázku text, patro, interiér, stůl&#10;&#10;Popis byl vytvořen automaticky">
            <a:extLst>
              <a:ext uri="{FF2B5EF4-FFF2-40B4-BE49-F238E27FC236}">
                <a16:creationId xmlns:a16="http://schemas.microsoft.com/office/drawing/2014/main" id="{3B26BCCC-F8BC-47A8-A4A6-EE95C63B241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712" y="453941"/>
            <a:ext cx="4983802" cy="6044136"/>
          </a:xfrm>
        </p:spPr>
      </p:pic>
    </p:spTree>
    <p:extLst>
      <p:ext uri="{BB962C8B-B14F-4D97-AF65-F5344CB8AC3E}">
        <p14:creationId xmlns:p14="http://schemas.microsoft.com/office/powerpoint/2010/main" val="17658317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ráva, strom, exteriér, osoba&#10;&#10;Popis byl vytvořen automaticky">
            <a:extLst>
              <a:ext uri="{FF2B5EF4-FFF2-40B4-BE49-F238E27FC236}">
                <a16:creationId xmlns:a16="http://schemas.microsoft.com/office/drawing/2014/main" id="{A145A13E-D0EF-45D5-AA03-A77C66DCFA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246" y="291831"/>
            <a:ext cx="8754893" cy="6293796"/>
          </a:xfrm>
        </p:spPr>
      </p:pic>
    </p:spTree>
    <p:extLst>
      <p:ext uri="{BB962C8B-B14F-4D97-AF65-F5344CB8AC3E}">
        <p14:creationId xmlns:p14="http://schemas.microsoft.com/office/powerpoint/2010/main" val="3050986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6175A-C645-466F-97EF-108F5F8DBD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9871" y="376746"/>
            <a:ext cx="9144000" cy="5894013"/>
          </a:xfrm>
        </p:spPr>
        <p:txBody>
          <a:bodyPr>
            <a:normAutofit/>
          </a:bodyPr>
          <a:lstStyle/>
          <a:p>
            <a:r>
              <a:rPr lang="cs-CZ" dirty="0"/>
              <a:t>Děkujeme za pozornost</a:t>
            </a:r>
            <a:br>
              <a:rPr lang="cs-CZ" dirty="0"/>
            </a:br>
            <a:br>
              <a:rPr lang="cs-CZ" dirty="0"/>
            </a:br>
            <a:r>
              <a:rPr lang="cs-CZ" sz="4800" dirty="0"/>
              <a:t>Martina </a:t>
            </a:r>
            <a:r>
              <a:rPr lang="cs-CZ" sz="4800" dirty="0" err="1"/>
              <a:t>Hunyadyová</a:t>
            </a:r>
            <a:r>
              <a:rPr lang="cs-CZ" sz="4800" dirty="0"/>
              <a:t>, </a:t>
            </a:r>
            <a:r>
              <a:rPr lang="cs-CZ" sz="4800" dirty="0" err="1"/>
              <a:t>DiS</a:t>
            </a:r>
            <a:r>
              <a:rPr lang="cs-CZ" sz="4800" dirty="0"/>
              <a:t>.</a:t>
            </a:r>
            <a:br>
              <a:rPr lang="cs-CZ" sz="4800" dirty="0"/>
            </a:br>
            <a:r>
              <a:rPr lang="cs-CZ" sz="4800" dirty="0"/>
              <a:t>Bc. Katarína Tondrová</a:t>
            </a:r>
            <a:endParaRPr lang="en-US" dirty="0"/>
          </a:p>
        </p:txBody>
      </p:sp>
      <p:pic>
        <p:nvPicPr>
          <p:cNvPr id="8" name="Obrázek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692" y="509746"/>
            <a:ext cx="641350" cy="641350"/>
          </a:xfrm>
          <a:prstGeom prst="rect">
            <a:avLst/>
          </a:prstGeom>
        </p:spPr>
      </p:pic>
      <p:pic>
        <p:nvPicPr>
          <p:cNvPr id="9" name="Obrázek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492" y="587241"/>
            <a:ext cx="3228975" cy="64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64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F55FB-42E8-4F8D-A1A7-FBCDF5629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u="sng" dirty="0"/>
              <a:t>Rozdíly mezi českým a portugalským školstvím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4FA1D-62BC-4242-B323-A95882112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5736"/>
            <a:ext cx="10515600" cy="4877139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cs-CZ" sz="1800" b="1" u="sng" dirty="0">
                <a:solidFill>
                  <a:srgbClr val="FF0000"/>
                </a:solidFill>
              </a:rPr>
              <a:t>Školství v Portugalsku: 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cs-CZ" sz="1800" dirty="0"/>
              <a:t>Velmi mnoho bilingvních a </a:t>
            </a:r>
            <a:r>
              <a:rPr lang="cs-CZ" sz="1800" dirty="0" err="1"/>
              <a:t>trilingvních</a:t>
            </a:r>
            <a:r>
              <a:rPr lang="cs-CZ" sz="1800" dirty="0"/>
              <a:t> dětí. Velký důraz na </a:t>
            </a:r>
            <a:r>
              <a:rPr lang="cs-CZ" sz="1800" b="1" dirty="0"/>
              <a:t>vzdělávání dětí s OMJ</a:t>
            </a:r>
            <a:r>
              <a:rPr lang="cs-CZ" sz="1800" dirty="0"/>
              <a:t>.</a:t>
            </a:r>
            <a:endParaRPr lang="cs-CZ" sz="1800" b="1" dirty="0"/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cs-CZ" sz="1800" dirty="0"/>
              <a:t> </a:t>
            </a:r>
            <a:r>
              <a:rPr lang="cs-CZ" sz="1800" b="1" dirty="0"/>
              <a:t>Anglický jazyk </a:t>
            </a:r>
            <a:r>
              <a:rPr lang="cs-CZ" sz="1800" dirty="0"/>
              <a:t>se děti učí již od 3 let.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cs-CZ" sz="1800" dirty="0"/>
              <a:t> Děti nastupují </a:t>
            </a:r>
            <a:r>
              <a:rPr lang="cs-CZ" sz="1800" b="1" dirty="0"/>
              <a:t>do ZŠ již v pěti letech</a:t>
            </a:r>
            <a:r>
              <a:rPr lang="cs-CZ" sz="1800" dirty="0"/>
              <a:t>. Základní vzdělávání je rozděleno na cykly: 1.-4.třída, 5.-9. třída.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cs-CZ" sz="1800" dirty="0"/>
              <a:t> Odpolední odpočinek je zařazený jen pro děti do 3-4 let.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cs-CZ" sz="1800" dirty="0"/>
              <a:t> </a:t>
            </a:r>
            <a:r>
              <a:rPr lang="cs-CZ" sz="1800" b="1" dirty="0"/>
              <a:t>Hodnocení dětí </a:t>
            </a:r>
            <a:r>
              <a:rPr lang="cs-CZ" sz="1800" dirty="0"/>
              <a:t>– nejprve interní hodnocení (diagnostika), následuje hodnocení tří rovin –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800" u="sng" dirty="0"/>
              <a:t>1) vlastní sebehodnocení 2) hodnocení spolužákem 3) hodnocení učitelem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cs-CZ" sz="1800" dirty="0"/>
              <a:t> Provoz mateřských škol je často od 8:30 do 19:00. Řízený program je od 9:00 do 16:30.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cs-CZ" sz="1800" dirty="0"/>
              <a:t> </a:t>
            </a:r>
            <a:r>
              <a:rPr lang="cs-CZ" sz="1800" b="1" dirty="0"/>
              <a:t>Ředitel si nevybírá do své školy učitele</a:t>
            </a:r>
            <a:r>
              <a:rPr lang="cs-CZ" sz="1800" dirty="0"/>
              <a:t>, rozhoduje ministerstvo školství podle bodového systému uchazečů. (Může se stát, že uchazeč dostane zaměstnání i více než 200 km od svého bydliště). 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cs-CZ" sz="1800" dirty="0"/>
              <a:t> V některých školách si děti do školy nosí svojí stravu.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432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Portugalské mateřské školy</a:t>
            </a:r>
          </a:p>
        </p:txBody>
      </p:sp>
      <p:pic>
        <p:nvPicPr>
          <p:cNvPr id="7" name="Zástupný symbol pro obsah 6" descr="IMG-20210702-WA0005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79394" y="1482571"/>
            <a:ext cx="5540406" cy="4461823"/>
          </a:xfrm>
        </p:spPr>
      </p:pic>
      <p:pic>
        <p:nvPicPr>
          <p:cNvPr id="16" name="Zástupný symbol pro obsah 15" descr="IMG-20210702-WA0009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199" y="1482571"/>
            <a:ext cx="5466425" cy="4461823"/>
          </a:xfrm>
        </p:spPr>
      </p:pic>
    </p:spTree>
    <p:extLst>
      <p:ext uri="{BB962C8B-B14F-4D97-AF65-F5344CB8AC3E}">
        <p14:creationId xmlns:p14="http://schemas.microsoft.com/office/powerpoint/2010/main" val="2564441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76348"/>
            <a:ext cx="10515600" cy="1325563"/>
          </a:xfrm>
        </p:spPr>
        <p:txBody>
          <a:bodyPr/>
          <a:lstStyle/>
          <a:p>
            <a:pPr algn="ctr"/>
            <a:r>
              <a:rPr lang="cs-CZ" b="1" dirty="0"/>
              <a:t>Mateřská a Základní škola </a:t>
            </a:r>
            <a:r>
              <a:rPr lang="cs-CZ" b="1" dirty="0" err="1"/>
              <a:t>Jardim</a:t>
            </a:r>
            <a:r>
              <a:rPr lang="cs-CZ" b="1" dirty="0"/>
              <a:t> – </a:t>
            </a:r>
            <a:br>
              <a:rPr lang="cs-CZ" b="1" dirty="0"/>
            </a:br>
            <a:r>
              <a:rPr lang="cs-CZ" b="1" dirty="0" err="1"/>
              <a:t>Escola</a:t>
            </a:r>
            <a:r>
              <a:rPr lang="cs-CZ" b="1" dirty="0"/>
              <a:t> </a:t>
            </a:r>
            <a:r>
              <a:rPr lang="cs-CZ" b="1" dirty="0" err="1"/>
              <a:t>Joao</a:t>
            </a:r>
            <a:r>
              <a:rPr lang="cs-CZ" b="1" dirty="0"/>
              <a:t> de Deus Faro</a:t>
            </a:r>
          </a:p>
        </p:txBody>
      </p:sp>
      <p:sp>
        <p:nvSpPr>
          <p:cNvPr id="3" name="Obdélník 2"/>
          <p:cNvSpPr/>
          <p:nvPr/>
        </p:nvSpPr>
        <p:spPr>
          <a:xfrm>
            <a:off x="1046826" y="1601911"/>
            <a:ext cx="1030697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dirty="0"/>
              <a:t>Škola se převahou žáku s OMJ (např. </a:t>
            </a:r>
            <a:r>
              <a:rPr lang="cs-CZ" dirty="0" err="1"/>
              <a:t>Belgičani</a:t>
            </a:r>
            <a:r>
              <a:rPr lang="cs-CZ" dirty="0"/>
              <a:t>, Rumuni, Rusové).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dirty="0"/>
              <a:t>Polo-soukromá škola (IPSS) tzn. že určitou finanční část přispívá stát a určitou rodiče, kterým je vypočítávána dle jejich výdělku.</a:t>
            </a:r>
          </a:p>
          <a:p>
            <a:pPr>
              <a:buFont typeface="Wingdings" pitchFamily="2" charset="2"/>
              <a:buChar char="§"/>
            </a:pPr>
            <a:endParaRPr lang="cs-CZ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dirty="0"/>
              <a:t>Ve stejné budově je zároveň MŠ a ZŠ. Děti se zde učí metodou čtení, kterou založil </a:t>
            </a:r>
            <a:r>
              <a:rPr lang="cs-CZ" b="1" dirty="0" err="1"/>
              <a:t>João</a:t>
            </a:r>
            <a:r>
              <a:rPr lang="cs-CZ" b="1" dirty="0"/>
              <a:t> de Deus. </a:t>
            </a:r>
            <a:r>
              <a:rPr lang="cs-CZ" dirty="0"/>
              <a:t>(Velká podobnost s Janem Amosem Komenským). Jeho syn založil síť mnoha školek ve kterých se používají uniformy. Cílem bylo dostupnější vzdělání pro všechny děti a smazání sociální nerovností.</a:t>
            </a:r>
          </a:p>
          <a:p>
            <a:pPr>
              <a:buFont typeface="Wingdings" pitchFamily="2" charset="2"/>
              <a:buChar char="§"/>
            </a:pPr>
            <a:endParaRPr lang="cs-CZ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dirty="0"/>
              <a:t>Škola je sedmitřídní. V každé třídě je učitelka a asistentka pedagoga. Před hlavní činností tzn. 8:30- 9:00 je ve třídě přítomna asistentka a zodpovídá za děti. Totéž platí od 17:00-19:00. Při pobytu venku je za děti také zodpovědný asistent, ale pedagog je také přítomen.</a:t>
            </a:r>
          </a:p>
          <a:p>
            <a:endParaRPr lang="cs-CZ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dirty="0"/>
              <a:t>Na specializované výchovy (HV, TV aj.) dochází externí specialista. Tělesná výchova probíhá především venku. </a:t>
            </a:r>
          </a:p>
          <a:p>
            <a:pPr>
              <a:buFont typeface="Wingdings" pitchFamily="2" charset="2"/>
              <a:buChar char="§"/>
            </a:pPr>
            <a:endParaRPr lang="cs-CZ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dirty="0"/>
              <a:t>Řízená činnost začíná v 9:00 četbou pohádky (15-30 min.) Poté následuje výuka čtení, psaní a počítání, která končí v 11:00. Následuje pobyt venku.  Asistent pomáhá individuálně dětem, které to potřebují. Výuka čtení je vedena v malých skupinách podle velké názorné knihy.</a:t>
            </a:r>
          </a:p>
          <a:p>
            <a:pPr>
              <a:buFont typeface="Wingdings" pitchFamily="2" charset="2"/>
              <a:buChar char="§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11125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87572"/>
            <a:ext cx="10515600" cy="1325563"/>
          </a:xfrm>
        </p:spPr>
        <p:txBody>
          <a:bodyPr/>
          <a:lstStyle/>
          <a:p>
            <a:r>
              <a:rPr lang="cs-CZ" b="1" dirty="0"/>
              <a:t>Systém uniforem a výuka dětí…</a:t>
            </a:r>
          </a:p>
        </p:txBody>
      </p:sp>
      <p:pic>
        <p:nvPicPr>
          <p:cNvPr id="10" name="Zástupný symbol pro obsah 9" descr="IMG-20210702-WA0020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00295" y="1083077"/>
            <a:ext cx="4024544" cy="5282212"/>
          </a:xfrm>
        </p:spPr>
      </p:pic>
      <p:pic>
        <p:nvPicPr>
          <p:cNvPr id="9" name="Zástupný symbol pro obsah 8" descr="IMG-20210702-WA0018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367161" y="1083077"/>
            <a:ext cx="4119239" cy="5282211"/>
          </a:xfrm>
        </p:spPr>
      </p:pic>
    </p:spTree>
    <p:extLst>
      <p:ext uri="{BB962C8B-B14F-4D97-AF65-F5344CB8AC3E}">
        <p14:creationId xmlns:p14="http://schemas.microsoft.com/office/powerpoint/2010/main" val="3357468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sah 5" descr="Obsah obrázku osoba, strom, exteriér, země&#10;&#10;Popis byl vytvořen automaticky">
            <a:extLst>
              <a:ext uri="{FF2B5EF4-FFF2-40B4-BE49-F238E27FC236}">
                <a16:creationId xmlns:a16="http://schemas.microsoft.com/office/drawing/2014/main" id="{366844DD-594F-4E34-A040-18C323456B2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780" y="337351"/>
            <a:ext cx="8442664" cy="6169981"/>
          </a:xfrm>
        </p:spPr>
      </p:pic>
    </p:spTree>
    <p:extLst>
      <p:ext uri="{BB962C8B-B14F-4D97-AF65-F5344CB8AC3E}">
        <p14:creationId xmlns:p14="http://schemas.microsoft.com/office/powerpoint/2010/main" val="3151672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sah 5" descr="Obsah obrázku text, osoba, interiér, strop&#10;&#10;Popis byl vytvořen automaticky">
            <a:extLst>
              <a:ext uri="{FF2B5EF4-FFF2-40B4-BE49-F238E27FC236}">
                <a16:creationId xmlns:a16="http://schemas.microsoft.com/office/drawing/2014/main" id="{521D9B54-507A-481D-9B54-0C2F2953AE0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87" y="1411550"/>
            <a:ext cx="5590713" cy="4532844"/>
          </a:xfrm>
        </p:spPr>
      </p:pic>
      <p:pic>
        <p:nvPicPr>
          <p:cNvPr id="8" name="Zástupný obsah 7" descr="Obsah obrázku text, interiér, strop, patro&#10;&#10;Popis byl vytvořen automaticky">
            <a:extLst>
              <a:ext uri="{FF2B5EF4-FFF2-40B4-BE49-F238E27FC236}">
                <a16:creationId xmlns:a16="http://schemas.microsoft.com/office/drawing/2014/main" id="{495348AC-4EA6-4902-8094-2F407B625CF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1411550"/>
            <a:ext cx="5590713" cy="4532844"/>
          </a:xfrm>
        </p:spPr>
      </p:pic>
    </p:spTree>
    <p:extLst>
      <p:ext uri="{BB962C8B-B14F-4D97-AF65-F5344CB8AC3E}">
        <p14:creationId xmlns:p14="http://schemas.microsoft.com/office/powerpoint/2010/main" val="2293173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B1C5F39B-CED0-432B-A418-3F416114399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0578" y="1324470"/>
            <a:ext cx="5228639" cy="4390747"/>
          </a:xfrm>
        </p:spPr>
      </p:pic>
      <p:pic>
        <p:nvPicPr>
          <p:cNvPr id="8" name="Zástupný obsah 7" descr="Obsah obrázku text, police, interiér, kniha&#10;&#10;Popis byl vytvořen automaticky">
            <a:extLst>
              <a:ext uri="{FF2B5EF4-FFF2-40B4-BE49-F238E27FC236}">
                <a16:creationId xmlns:a16="http://schemas.microsoft.com/office/drawing/2014/main" id="{49F35FA7-ACA6-4757-A861-A884BDD9DE2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645" y="1686757"/>
            <a:ext cx="6116714" cy="4447406"/>
          </a:xfrm>
        </p:spPr>
      </p:pic>
    </p:spTree>
    <p:extLst>
      <p:ext uri="{BB962C8B-B14F-4D97-AF65-F5344CB8AC3E}">
        <p14:creationId xmlns:p14="http://schemas.microsoft.com/office/powerpoint/2010/main" val="25701297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u="sng" dirty="0"/>
              <a:t>Mateřská a Základní škola </a:t>
            </a:r>
            <a:br>
              <a:rPr lang="cs-CZ" b="1" u="sng" dirty="0"/>
            </a:br>
            <a:r>
              <a:rPr lang="cs-CZ" b="1" u="sng" dirty="0" err="1"/>
              <a:t>Colégio</a:t>
            </a:r>
            <a:r>
              <a:rPr lang="cs-CZ" b="1" u="sng" dirty="0"/>
              <a:t> </a:t>
            </a:r>
            <a:r>
              <a:rPr lang="cs-CZ" b="1" u="sng" dirty="0" err="1"/>
              <a:t>Bernardette</a:t>
            </a:r>
            <a:r>
              <a:rPr lang="cs-CZ" b="1" u="sng" dirty="0"/>
              <a:t> </a:t>
            </a:r>
            <a:r>
              <a:rPr lang="cs-CZ" b="1" u="sng" dirty="0" err="1"/>
              <a:t>Romeira</a:t>
            </a:r>
            <a:endParaRPr lang="cs-CZ" b="1" u="sng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00218" y="1566399"/>
            <a:ext cx="10353582" cy="5455837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170000"/>
              </a:lnSpc>
              <a:buFont typeface="Wingdings" panose="05000000000000000000" pitchFamily="2" charset="2"/>
              <a:buChar char="v"/>
            </a:pPr>
            <a:r>
              <a:rPr lang="cs-CZ" sz="4300" dirty="0"/>
              <a:t> </a:t>
            </a:r>
            <a:r>
              <a:rPr lang="cs-CZ" sz="4300" b="1" dirty="0"/>
              <a:t>Soukromá škola a školka</a:t>
            </a:r>
            <a:r>
              <a:rPr lang="cs-CZ" sz="4300" dirty="0"/>
              <a:t>, kde se soustřeďuje mnoho migrantů a dětí  s OMJ.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v"/>
            </a:pPr>
            <a:r>
              <a:rPr lang="cs-CZ" sz="4300" dirty="0"/>
              <a:t> Často se stává, že dítě, které do školy začne docházet se </a:t>
            </a:r>
            <a:r>
              <a:rPr lang="cs-CZ" sz="4300" b="1" dirty="0"/>
              <a:t>nedomluví portugalsky ani anglicky</a:t>
            </a:r>
            <a:r>
              <a:rPr lang="cs-CZ" sz="4300" dirty="0"/>
              <a:t>.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v"/>
            </a:pPr>
            <a:r>
              <a:rPr lang="cs-CZ" sz="4300" dirty="0"/>
              <a:t> Děti jsou integrovány v běžných třídách. Každý den je </a:t>
            </a:r>
            <a:r>
              <a:rPr lang="cs-CZ" sz="4300" b="1" dirty="0"/>
              <a:t>přítomen specialista (patron), </a:t>
            </a:r>
            <a:r>
              <a:rPr lang="cs-CZ" sz="4300" dirty="0"/>
              <a:t>který sleduje vzdělávací pokroky dítěte a to, jak se dítě začleňuje do kolektivu. Patron může mít na starosti i více dětí , ale na každého má denně individuálně vyhrazenou jednu hodinu.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v"/>
            </a:pPr>
            <a:r>
              <a:rPr lang="cs-CZ" sz="4300" dirty="0"/>
              <a:t> Děti mohou do této mateřské školy docházet </a:t>
            </a:r>
            <a:r>
              <a:rPr lang="cs-CZ" sz="4300" b="1" dirty="0"/>
              <a:t>již od 6 měsíců.</a:t>
            </a:r>
          </a:p>
          <a:p>
            <a:pPr marL="0" indent="0">
              <a:buNone/>
            </a:pPr>
            <a:endParaRPr lang="cs-CZ" sz="4300" dirty="0"/>
          </a:p>
          <a:p>
            <a:pPr>
              <a:buFont typeface="Wingdings" panose="05000000000000000000" pitchFamily="2" charset="2"/>
              <a:buChar char="v"/>
            </a:pPr>
            <a:r>
              <a:rPr lang="cs-CZ" sz="4300" dirty="0"/>
              <a:t> Ve ukázkové třídě je zapsáno 11dětí. Maximální počet dětí je 25 a min. 10.</a:t>
            </a:r>
          </a:p>
          <a:p>
            <a:pPr marL="0" indent="0">
              <a:buNone/>
            </a:pPr>
            <a:r>
              <a:rPr lang="cs-CZ" sz="4300" dirty="0"/>
              <a:t>     Učí zde dvě učitelky, z nichž jedna je zároveň ředitelkou školy.</a:t>
            </a:r>
          </a:p>
          <a:p>
            <a:pPr marL="0" indent="0">
              <a:buNone/>
            </a:pPr>
            <a:endParaRPr lang="cs-CZ" sz="4300" dirty="0"/>
          </a:p>
          <a:p>
            <a:pPr>
              <a:buFont typeface="Wingdings" panose="05000000000000000000" pitchFamily="2" charset="2"/>
              <a:buChar char="v"/>
            </a:pPr>
            <a:r>
              <a:rPr lang="cs-CZ" sz="4300" dirty="0"/>
              <a:t> Velmi dobře materiálně zajištěna škola – velké prostory, vybavenost tříd, množství pomůcek, IT, aj.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v"/>
            </a:pPr>
            <a:r>
              <a:rPr lang="cs-CZ" sz="4300" b="1" dirty="0"/>
              <a:t> Velký důraz je kladen na pohybovou zdatnost dětí a hudební výchovu </a:t>
            </a:r>
            <a:r>
              <a:rPr lang="cs-CZ" sz="4300" dirty="0"/>
              <a:t>(učebna HV s velkou variabilností hudebních nástrojů, kulturní sál – s hudebními nástroji a vybavením pro různé slavnostní akce, vystoupení apod. 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097541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10834</TotalTime>
  <Words>641</Words>
  <Application>Microsoft Office PowerPoint</Application>
  <PresentationFormat>Širokoúhlá obrazovka</PresentationFormat>
  <Paragraphs>45</Paragraphs>
  <Slides>14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Wingdings</vt:lpstr>
      <vt:lpstr>Office Theme</vt:lpstr>
      <vt:lpstr>Stáž Portugalsko, Faro 16.-19.6.2021</vt:lpstr>
      <vt:lpstr>Rozdíly mezi českým a portugalským školstvím</vt:lpstr>
      <vt:lpstr>Portugalské mateřské školy</vt:lpstr>
      <vt:lpstr>Mateřská a Základní škola Jardim –  Escola Joao de Deus Faro</vt:lpstr>
      <vt:lpstr>Systém uniforem a výuka dětí…</vt:lpstr>
      <vt:lpstr>Prezentace aplikace PowerPoint</vt:lpstr>
      <vt:lpstr>Prezentace aplikace PowerPoint</vt:lpstr>
      <vt:lpstr>Prezentace aplikace PowerPoint</vt:lpstr>
      <vt:lpstr>Mateřská a Základní škola  Colégio Bernardette Romeira</vt:lpstr>
      <vt:lpstr>Prezentace aplikace PowerPoint</vt:lpstr>
      <vt:lpstr>Prezentace aplikace PowerPoint</vt:lpstr>
      <vt:lpstr>Prezentace aplikace PowerPoint</vt:lpstr>
      <vt:lpstr>Prezentace aplikace PowerPoint</vt:lpstr>
      <vt:lpstr>Děkujeme za pozornost  Martina Hunyadyová, DiS. Bc. Katarína Tondrová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Stáž Alicante Španělsko 27.-30.5.2019</dc:title>
  <dc:creator>Maria Ivanecká</dc:creator>
  <cp:lastModifiedBy>Katarína Tondrová</cp:lastModifiedBy>
  <cp:revision>88</cp:revision>
  <dcterms:created xsi:type="dcterms:W3CDTF">2019-06-18T11:04:52Z</dcterms:created>
  <dcterms:modified xsi:type="dcterms:W3CDTF">2021-07-04T10:24:56Z</dcterms:modified>
</cp:coreProperties>
</file>