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9D6A6F-9BA3-4422-9AF9-3CA86DA9F987}" v="5" dt="2020-05-20T11:53:17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4" d="100"/>
          <a:sy n="154" d="100"/>
        </p:scale>
        <p:origin x="-384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ka Kurtevová" userId="e3a9d124e8b4106d" providerId="LiveId" clId="{699D6A6F-9BA3-4422-9AF9-3CA86DA9F987}"/>
    <pc:docChg chg="custSel modSld">
      <pc:chgData name="Lenka Kurtevová" userId="e3a9d124e8b4106d" providerId="LiveId" clId="{699D6A6F-9BA3-4422-9AF9-3CA86DA9F987}" dt="2020-05-20T11:53:34.643" v="23" actId="1076"/>
      <pc:docMkLst>
        <pc:docMk/>
      </pc:docMkLst>
      <pc:sldChg chg="addSp delSp modSp mod">
        <pc:chgData name="Lenka Kurtevová" userId="e3a9d124e8b4106d" providerId="LiveId" clId="{699D6A6F-9BA3-4422-9AF9-3CA86DA9F987}" dt="2020-05-20T11:53:34.643" v="23" actId="1076"/>
        <pc:sldMkLst>
          <pc:docMk/>
          <pc:sldMk cId="0" sldId="256"/>
        </pc:sldMkLst>
        <pc:grpChg chg="add mod">
          <ac:chgData name="Lenka Kurtevová" userId="e3a9d124e8b4106d" providerId="LiveId" clId="{699D6A6F-9BA3-4422-9AF9-3CA86DA9F987}" dt="2020-05-20T11:53:34.643" v="23" actId="1076"/>
          <ac:grpSpMkLst>
            <pc:docMk/>
            <pc:sldMk cId="0" sldId="256"/>
            <ac:grpSpMk id="7" creationId="{B4A5D71A-2CE1-4C46-B6A0-0041B66B23EB}"/>
          </ac:grpSpMkLst>
        </pc:grpChg>
        <pc:picChg chg="del">
          <ac:chgData name="Lenka Kurtevová" userId="e3a9d124e8b4106d" providerId="LiveId" clId="{699D6A6F-9BA3-4422-9AF9-3CA86DA9F987}" dt="2020-05-20T11:53:21.943" v="20" actId="478"/>
          <ac:picMkLst>
            <pc:docMk/>
            <pc:sldMk cId="0" sldId="256"/>
            <ac:picMk id="5" creationId="{00000000-0000-0000-0000-000000000000}"/>
          </ac:picMkLst>
        </pc:picChg>
        <pc:picChg chg="del">
          <ac:chgData name="Lenka Kurtevová" userId="e3a9d124e8b4106d" providerId="LiveId" clId="{699D6A6F-9BA3-4422-9AF9-3CA86DA9F987}" dt="2020-05-20T11:53:23.855" v="21" actId="478"/>
          <ac:picMkLst>
            <pc:docMk/>
            <pc:sldMk cId="0" sldId="256"/>
            <ac:picMk id="6" creationId="{00000000-0000-0000-0000-000000000000}"/>
          </ac:picMkLst>
        </pc:picChg>
      </pc:sldChg>
      <pc:sldChg chg="addSp delSp modSp mod">
        <pc:chgData name="Lenka Kurtevová" userId="e3a9d124e8b4106d" providerId="LiveId" clId="{699D6A6F-9BA3-4422-9AF9-3CA86DA9F987}" dt="2020-05-20T11:53:12.425" v="17" actId="1076"/>
        <pc:sldMkLst>
          <pc:docMk/>
          <pc:sldMk cId="0" sldId="267"/>
        </pc:sldMkLst>
        <pc:spChg chg="add mod">
          <ac:chgData name="Lenka Kurtevová" userId="e3a9d124e8b4106d" providerId="LiveId" clId="{699D6A6F-9BA3-4422-9AF9-3CA86DA9F987}" dt="2020-05-20T11:52:55.038" v="15" actId="164"/>
          <ac:spMkLst>
            <pc:docMk/>
            <pc:sldMk cId="0" sldId="267"/>
            <ac:spMk id="2" creationId="{C1EF9ACF-C26A-43CF-A09E-DE5AF6B694B7}"/>
          </ac:spMkLst>
        </pc:spChg>
        <pc:spChg chg="del mod">
          <ac:chgData name="Lenka Kurtevová" userId="e3a9d124e8b4106d" providerId="LiveId" clId="{699D6A6F-9BA3-4422-9AF9-3CA86DA9F987}" dt="2020-05-20T11:51:32.805" v="3" actId="478"/>
          <ac:spMkLst>
            <pc:docMk/>
            <pc:sldMk cId="0" sldId="267"/>
            <ac:spMk id="129" creationId="{00000000-0000-0000-0000-000000000000}"/>
          </ac:spMkLst>
        </pc:spChg>
        <pc:grpChg chg="add mod">
          <ac:chgData name="Lenka Kurtevová" userId="e3a9d124e8b4106d" providerId="LiveId" clId="{699D6A6F-9BA3-4422-9AF9-3CA86DA9F987}" dt="2020-05-20T11:53:12.425" v="17" actId="1076"/>
          <ac:grpSpMkLst>
            <pc:docMk/>
            <pc:sldMk cId="0" sldId="267"/>
            <ac:grpSpMk id="3" creationId="{52923EE8-D018-4E7D-B91E-2291F9F78DBE}"/>
          </ac:grpSpMkLst>
        </pc:grpChg>
        <pc:picChg chg="del mod">
          <ac:chgData name="Lenka Kurtevová" userId="e3a9d124e8b4106d" providerId="LiveId" clId="{699D6A6F-9BA3-4422-9AF9-3CA86DA9F987}" dt="2020-05-20T11:52:10.179" v="11" actId="478"/>
          <ac:picMkLst>
            <pc:docMk/>
            <pc:sldMk cId="0" sldId="267"/>
            <ac:picMk id="4" creationId="{00000000-0000-0000-0000-000000000000}"/>
          </ac:picMkLst>
        </pc:picChg>
        <pc:picChg chg="del">
          <ac:chgData name="Lenka Kurtevová" userId="e3a9d124e8b4106d" providerId="LiveId" clId="{699D6A6F-9BA3-4422-9AF9-3CA86DA9F987}" dt="2020-05-20T11:52:32.199" v="14" actId="478"/>
          <ac:picMkLst>
            <pc:docMk/>
            <pc:sldMk cId="0" sldId="267"/>
            <ac:picMk id="5" creationId="{00000000-0000-0000-0000-000000000000}"/>
          </ac:picMkLst>
        </pc:picChg>
        <pc:picChg chg="add mod">
          <ac:chgData name="Lenka Kurtevová" userId="e3a9d124e8b4106d" providerId="LiveId" clId="{699D6A6F-9BA3-4422-9AF9-3CA86DA9F987}" dt="2020-05-20T11:52:55.038" v="15" actId="164"/>
          <ac:picMkLst>
            <pc:docMk/>
            <pc:sldMk cId="0" sldId="267"/>
            <ac:picMk id="7" creationId="{DAEB64A7-8220-45C0-958D-99B677D39370}"/>
          </ac:picMkLst>
        </pc:picChg>
        <pc:picChg chg="add mod">
          <ac:chgData name="Lenka Kurtevová" userId="e3a9d124e8b4106d" providerId="LiveId" clId="{699D6A6F-9BA3-4422-9AF9-3CA86DA9F987}" dt="2020-05-20T11:52:55.038" v="15" actId="164"/>
          <ac:picMkLst>
            <pc:docMk/>
            <pc:sldMk cId="0" sldId="267"/>
            <ac:picMk id="8" creationId="{2BA1BA9E-54A1-48CC-B9C0-CAD248E8691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9626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64a7f694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64a7f694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64a7f694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64a7f694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64a7f694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64a7f694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d2bb64fa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d2bb64fa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d2bb64fa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d2bb64fa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d2bb64fa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d2bb64fa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d2bb64fa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d2bb64fa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d2bb64fa0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d2bb64fa0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d2bb64fa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d2bb64fa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d2bb64fa0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d2bb64fa0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d2bb64fa0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d2bb64fa0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lin ang="5400012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89250" y="-274951"/>
            <a:ext cx="8520600" cy="23210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rgbClr val="38761D"/>
                </a:solidFill>
              </a:rPr>
              <a:t> </a:t>
            </a:r>
            <a:br>
              <a:rPr lang="cs" dirty="0">
                <a:solidFill>
                  <a:srgbClr val="38761D"/>
                </a:solidFill>
              </a:rPr>
            </a:br>
            <a:r>
              <a:rPr lang="cs" dirty="0">
                <a:solidFill>
                  <a:srgbClr val="38761D"/>
                </a:solidFill>
              </a:rPr>
              <a:t/>
            </a:r>
            <a:br>
              <a:rPr lang="cs" dirty="0">
                <a:solidFill>
                  <a:srgbClr val="38761D"/>
                </a:solidFill>
              </a:rPr>
            </a:br>
            <a:r>
              <a:rPr lang="cs" dirty="0">
                <a:solidFill>
                  <a:srgbClr val="38761D"/>
                </a:solidFill>
              </a:rPr>
              <a:t>     </a:t>
            </a:r>
            <a:r>
              <a:rPr lang="cs" sz="2400" b="1" dirty="0">
                <a:solidFill>
                  <a:srgbClr val="4C1130"/>
                </a:solidFill>
              </a:rPr>
              <a:t>Stáž v Irsku  17. - 20.11.2019 Dublin </a:t>
            </a:r>
            <a:br>
              <a:rPr lang="cs" sz="2400" b="1" dirty="0">
                <a:solidFill>
                  <a:srgbClr val="4C1130"/>
                </a:solidFill>
              </a:rPr>
            </a:br>
            <a:r>
              <a:rPr lang="cs" sz="2400" b="1" dirty="0">
                <a:solidFill>
                  <a:srgbClr val="4C1130"/>
                </a:solidFill>
              </a:rPr>
              <a:t>         Mateřská škola, Praha 4, Němčická 16</a:t>
            </a:r>
            <a:endParaRPr sz="2400" b="1" dirty="0">
              <a:solidFill>
                <a:srgbClr val="4C1130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-490625" y="3503690"/>
            <a:ext cx="8520600" cy="1016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rgbClr val="274E13"/>
                </a:solidFill>
              </a:rPr>
              <a:t>                              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1800" b="1" dirty="0">
              <a:solidFill>
                <a:srgbClr val="274E13"/>
              </a:solidFill>
            </a:endParaRPr>
          </a:p>
          <a:p>
            <a:pPr marL="0" lvl="0" indent="0"/>
            <a:r>
              <a:rPr lang="cs" sz="1800" b="1" dirty="0">
                <a:solidFill>
                  <a:srgbClr val="4C1130"/>
                </a:solidFill>
              </a:rPr>
              <a:t>         </a:t>
            </a:r>
            <a:r>
              <a:rPr lang="cs" sz="1800" dirty="0">
                <a:solidFill>
                  <a:srgbClr val="4C1130"/>
                </a:solidFill>
              </a:rPr>
              <a:t> MŠ Three Little Lambs</a:t>
            </a:r>
            <a:endParaRPr sz="1800" b="1" dirty="0">
              <a:solidFill>
                <a:srgbClr val="4C113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i="1" dirty="0">
                <a:solidFill>
                  <a:srgbClr val="20124D"/>
                </a:solidFill>
              </a:rPr>
              <a:t>                        </a:t>
            </a:r>
            <a:r>
              <a:rPr lang="cs" b="1" i="1" dirty="0">
                <a:solidFill>
                  <a:srgbClr val="4C1130"/>
                </a:solidFill>
              </a:rPr>
              <a:t>   </a:t>
            </a:r>
            <a:r>
              <a:rPr lang="cs" sz="1400" b="1" i="1" dirty="0">
                <a:solidFill>
                  <a:srgbClr val="4C1130"/>
                </a:solidFill>
              </a:rPr>
              <a:t>Stážistky: Andrea Tillová, Iva Nachtmanová, DiS.</a:t>
            </a:r>
            <a:endParaRPr sz="1400" b="1" i="1" dirty="0">
              <a:solidFill>
                <a:srgbClr val="4C113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r="2893"/>
          <a:stretch/>
        </p:blipFill>
        <p:spPr>
          <a:xfrm>
            <a:off x="2368824" y="2212012"/>
            <a:ext cx="3960175" cy="1975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xmlns="" id="{B4A5D71A-2CE1-4C46-B6A0-0041B66B23EB}"/>
              </a:ext>
            </a:extLst>
          </p:cNvPr>
          <p:cNvGrpSpPr/>
          <p:nvPr/>
        </p:nvGrpSpPr>
        <p:grpSpPr>
          <a:xfrm>
            <a:off x="389250" y="0"/>
            <a:ext cx="8215423" cy="1098698"/>
            <a:chOff x="680484" y="3941135"/>
            <a:chExt cx="8215423" cy="1098698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xmlns="" id="{7EAF67E5-37E6-42FF-9E55-A7F1E4EEB924}"/>
                </a:ext>
              </a:extLst>
            </p:cNvPr>
            <p:cNvSpPr/>
            <p:nvPr/>
          </p:nvSpPr>
          <p:spPr>
            <a:xfrm>
              <a:off x="680484" y="3941135"/>
              <a:ext cx="8215423" cy="10986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xmlns="" id="{BFD249AE-A731-4B14-B651-42EB7351EA6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227" y="4170126"/>
              <a:ext cx="3228975" cy="640715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xmlns="" id="{39CF1344-D36D-439C-9A04-B900C1FBB1C4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8654" y="4170126"/>
              <a:ext cx="641350" cy="6413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cs" sz="1800" b="1">
                <a:latin typeface="Calibri"/>
                <a:ea typeface="Calibri"/>
                <a:cs typeface="Calibri"/>
                <a:sym typeface="Calibri"/>
              </a:rPr>
              <a:t>mezinárodní knihovna a didaktické pomůcky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                            </a:t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525" y="1154150"/>
            <a:ext cx="3403800" cy="384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4125" y="1154150"/>
            <a:ext cx="3403800" cy="384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c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účastnice stáže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1925" y="1152475"/>
            <a:ext cx="6107050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lin ang="5400012" scaled="0"/>
        </a:gra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dirty="0">
                <a:latin typeface="Calibri"/>
                <a:ea typeface="Calibri"/>
                <a:cs typeface="Calibri"/>
                <a:sym typeface="Calibri"/>
              </a:rPr>
              <a:t>                           </a:t>
            </a:r>
            <a:r>
              <a:rPr lang="cs" sz="3600" b="1" dirty="0">
                <a:solidFill>
                  <a:srgbClr val="4C1130"/>
                </a:solidFill>
                <a:latin typeface="Calibri"/>
                <a:ea typeface="Calibri"/>
                <a:cs typeface="Calibri"/>
                <a:sym typeface="Calibri"/>
              </a:rPr>
              <a:t>Děkujeme za pozornost:</a:t>
            </a:r>
            <a:endParaRPr sz="3600" b="1" dirty="0">
              <a:solidFill>
                <a:srgbClr val="4C113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3600" b="1" dirty="0">
                <a:solidFill>
                  <a:srgbClr val="4C1130"/>
                </a:solidFill>
                <a:latin typeface="Calibri"/>
                <a:ea typeface="Calibri"/>
                <a:cs typeface="Calibri"/>
                <a:sym typeface="Calibri"/>
              </a:rPr>
              <a:t>                         </a:t>
            </a:r>
            <a:r>
              <a:rPr lang="cs" sz="3600" b="1" i="1" dirty="0">
                <a:solidFill>
                  <a:srgbClr val="4C1130"/>
                </a:solidFill>
                <a:latin typeface="Calibri"/>
                <a:ea typeface="Calibri"/>
                <a:cs typeface="Calibri"/>
                <a:sym typeface="Calibri"/>
              </a:rPr>
              <a:t> Andrea Tillová</a:t>
            </a:r>
            <a:endParaRPr sz="3600" b="1" i="1" dirty="0">
              <a:solidFill>
                <a:srgbClr val="4C113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3600" b="1">
                <a:solidFill>
                  <a:srgbClr val="4C1130"/>
                </a:solidFill>
                <a:latin typeface="Calibri"/>
                <a:ea typeface="Calibri"/>
                <a:cs typeface="Calibri"/>
                <a:sym typeface="Calibri"/>
              </a:rPr>
              <a:t>                    </a:t>
            </a:r>
            <a:r>
              <a:rPr lang="cs" sz="3600" b="1" i="1">
                <a:solidFill>
                  <a:srgbClr val="4C1130"/>
                </a:solidFill>
                <a:latin typeface="Calibri"/>
                <a:ea typeface="Calibri"/>
                <a:cs typeface="Calibri"/>
                <a:sym typeface="Calibri"/>
              </a:rPr>
              <a:t> Iva Nachtmanová, DiS.</a:t>
            </a:r>
            <a:endParaRPr sz="3600" b="1" i="1" dirty="0">
              <a:solidFill>
                <a:srgbClr val="4C11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xmlns="" id="{52923EE8-D018-4E7D-B91E-2291F9F78DBE}"/>
              </a:ext>
            </a:extLst>
          </p:cNvPr>
          <p:cNvGrpSpPr/>
          <p:nvPr/>
        </p:nvGrpSpPr>
        <p:grpSpPr>
          <a:xfrm>
            <a:off x="616877" y="3867321"/>
            <a:ext cx="8215423" cy="1098698"/>
            <a:chOff x="680484" y="3941135"/>
            <a:chExt cx="8215423" cy="1098698"/>
          </a:xfrm>
        </p:grpSpPr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xmlns="" id="{C1EF9ACF-C26A-43CF-A09E-DE5AF6B694B7}"/>
                </a:ext>
              </a:extLst>
            </p:cNvPr>
            <p:cNvSpPr/>
            <p:nvPr/>
          </p:nvSpPr>
          <p:spPr>
            <a:xfrm>
              <a:off x="680484" y="3941135"/>
              <a:ext cx="8215423" cy="10986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xmlns="" id="{DAEB64A7-8220-45C0-958D-99B677D39370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227" y="4170126"/>
              <a:ext cx="3228975" cy="640715"/>
            </a:xfrm>
            <a:prstGeom prst="rect">
              <a:avLst/>
            </a:prstGeom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xmlns="" id="{2BA1BA9E-54A1-48CC-B9C0-CAD248E86913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8654" y="4170126"/>
              <a:ext cx="641350" cy="6413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60000" y="522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Cíl cesty: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Seznámení s odlišným vzdělávacím systémem. Získávání nových informací a osvojování si nových metod,  forem vzdělávání  a inspirativních aktivit při práci s dětmi s OMJ /odlišným mateřským jazykem/</a:t>
            </a:r>
            <a:r>
              <a:rPr lang="c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b="1">
                <a:latin typeface="Calibri"/>
                <a:ea typeface="Calibri"/>
                <a:cs typeface="Calibri"/>
                <a:sym typeface="Calibri"/>
              </a:rPr>
              <a:t>Charakteristika mateřské školy: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Soukromá multikulturní mateřská škola</a:t>
            </a:r>
            <a:r>
              <a:rPr lang="c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Little Lambs</a:t>
            </a: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nachází v klidné lokalitě  na okraji Dublinu. Byla založena v roce 2014 paní Marií Pacherovou, která je původem ze Slovenska.  Mateřská škola dříve fungovala jako “dětský koutek pro imigranty”.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vyhledávanou mateřskou školou převážně pro cizince (85% dětí s odlišným mateřským jazykem). Hlavní jazyk je anglický. Dále zastoupené jazyky v mateřské škole: portugalština, čeština, americká angličtina, slovenština, polština, ruština (Litva), irština, chorvatština, arabština, kurdština.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Přestože mateřská škola není velká, najdeme zde dvě třídy s celodenním provozem  pro mladší děti (věk od 2-2,8 let) s počtem dětí max.10.  Starší děti (věk od 2,9-4 let)  s počtem dětí max. 22.</a:t>
            </a:r>
            <a:r>
              <a:rPr lang="c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Třída starších dětí se v odpoledních hodinách stává i družinou pro děti z blízké základní školy (věk 4-9 let).  Součástí areálu  je i malá zahrada. Slouží pro pobyt venku při příznivém  počasí. Nedaleko mateřské školy se nachází krásný park.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u="sng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u="sng"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endParaRPr sz="1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personální obsazení: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latin typeface="Calibri"/>
                <a:ea typeface="Calibri"/>
                <a:cs typeface="Calibri"/>
                <a:sym typeface="Calibri"/>
              </a:rPr>
              <a:t>6 učitelek a paní ředitelka - děti od</a:t>
            </a:r>
            <a:r>
              <a:rPr lang="cs" sz="1800" b="1">
                <a:latin typeface="Calibri"/>
                <a:ea typeface="Calibri"/>
                <a:cs typeface="Calibri"/>
                <a:sym typeface="Calibri"/>
              </a:rPr>
              <a:t> 6 měs - 2,8 let </a:t>
            </a:r>
            <a:r>
              <a:rPr lang="cs" sz="1800">
                <a:latin typeface="Calibri"/>
                <a:ea typeface="Calibri"/>
                <a:cs typeface="Calibri"/>
                <a:sym typeface="Calibri"/>
              </a:rPr>
              <a:t>- 1 pedagog/3 děti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latin typeface="Calibri"/>
                <a:ea typeface="Calibri"/>
                <a:cs typeface="Calibri"/>
                <a:sym typeface="Calibri"/>
              </a:rPr>
              <a:t>U dětí starších </a:t>
            </a:r>
            <a:r>
              <a:rPr lang="cs" sz="1800" b="1">
                <a:latin typeface="Calibri"/>
                <a:ea typeface="Calibri"/>
                <a:cs typeface="Calibri"/>
                <a:sym typeface="Calibri"/>
              </a:rPr>
              <a:t>2,8 - 6 let </a:t>
            </a:r>
            <a:r>
              <a:rPr lang="cs" sz="1800">
                <a:latin typeface="Calibri"/>
                <a:ea typeface="Calibri"/>
                <a:cs typeface="Calibri"/>
                <a:sym typeface="Calibri"/>
              </a:rPr>
              <a:t> 1 pedagog /6 dětí  a od</a:t>
            </a:r>
            <a:r>
              <a:rPr lang="cs" sz="1800" b="1">
                <a:latin typeface="Calibri"/>
                <a:ea typeface="Calibri"/>
                <a:cs typeface="Calibri"/>
                <a:sym typeface="Calibri"/>
              </a:rPr>
              <a:t> 6 - 9 let</a:t>
            </a:r>
            <a:r>
              <a:rPr lang="cs" sz="1800">
                <a:latin typeface="Calibri"/>
                <a:ea typeface="Calibri"/>
                <a:cs typeface="Calibri"/>
                <a:sym typeface="Calibri"/>
              </a:rPr>
              <a:t>  1 pedagog /12 dětí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-5184225" y="111425"/>
            <a:ext cx="85206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900" y="2207175"/>
            <a:ext cx="4261375" cy="243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 první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seznámení s paní ředitelkou Marií Pacherovou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prohlédnutí  mateřské školy, vybavení, didaktické pomůcky pro děti s OMJ aj.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inspirace výzdoby chodby (dětské práce dětí, vlajky všech států  dětí, které navštěvují mateřskou školu)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šatna (důvěrná schránka na dopisy) - rodiče mají možnost se vyjádřit formou anonymní schránky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seznámení s irským vzdělávacím systémem - v Irsku neexistují státní mateřské školy, pouze soukromé nebo komunitní, které jsou vždy placené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seznámení se čtyřmi oblastmi vzdělávání: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jazyk a komunikace, personální rozvoj (emoce), fyziologická, logické myšlení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způsob integrace dětí s odlišným mateřským jazykem - bez rozdílů, na jinou národnost se nepoukazuje, děti jsou přijaty a integrovány automaticky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800" b="1"/>
              <a:t> třída a herna</a:t>
            </a:r>
            <a:endParaRPr sz="1800" b="1"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177150"/>
            <a:ext cx="8520600" cy="3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"/>
              <a:t>                                                                    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125" y="1418600"/>
            <a:ext cx="3831648" cy="33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0750" y="1418600"/>
            <a:ext cx="4056124" cy="33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b="1">
                <a:latin typeface="Calibri"/>
                <a:ea typeface="Calibri"/>
                <a:cs typeface="Calibri"/>
                <a:sym typeface="Calibri"/>
              </a:rPr>
              <a:t>Den druhý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pozorování způsobů práce s dětmi  s OMJ ve třídě mladších dětí (2-2,8 let)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dostatek podnětných hraček (převážně dřevěné, s obrázky..)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ranní hry - z CD přehrávače zní dětské lidové písně v různých jazycích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způsob zakládání ročních portfolií - forma sešitu, do kterého se vkládají tvořivé práce dětí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řízená činnost - vše názorné, práce s obrázky, pohybové hry s dostatkem gestikulace, hry s emocemi - zpěv angl. dětské písničky “ How are you today”?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c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záznamové deníčky (pro děti s malou slovní zásobou) - zapisuje se průběh dne, rodiče získávají zpětnou vazbu o svém dítěti v psané formě pro snadnější překlad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c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inspirace pro založení mezinárodního čtenářského koutku, knihovna s lidovými pohádkami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cs" sz="1800" b="1">
                <a:latin typeface="Calibri"/>
                <a:ea typeface="Calibri"/>
                <a:cs typeface="Calibri"/>
                <a:sym typeface="Calibri"/>
              </a:rPr>
              <a:t>způsob vedení portfolií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124676" cy="34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0625" y="1152475"/>
            <a:ext cx="3981676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b="1">
                <a:latin typeface="Calibri"/>
                <a:ea typeface="Calibri"/>
                <a:cs typeface="Calibri"/>
                <a:sym typeface="Calibri"/>
              </a:rPr>
              <a:t>Den třetí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c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aktivní zapojení do práce s dětmi s OMJ, využití metod a didaktických pomůcek určených pro práci s dětmi s OMJ  (př. třídění předmětů podle barev - opakování)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c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opakování výrazů na téma ,,Vesmír“- obr. materiál, názorný pokus - dopad asteroidu, vnímání všemi smysly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c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práce s knihou „Astromouse“. Četba podtržena ilustracemi, dramatizací, děti doprovázejí příběh pohybem.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c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výtvarná činnost, názorně - demonstrační metoda správného postupu při vytváření raket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c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seznámení s mezinárodní znakovou řečí „MAKATON“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651</Words>
  <Application>Microsoft Office PowerPoint</Application>
  <PresentationFormat>Předvádění na obrazovce (16:9)</PresentationFormat>
  <Paragraphs>50</Paragraphs>
  <Slides>12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Simple Light</vt:lpstr>
      <vt:lpstr>        Stáž v Irsku  17. - 20.11.2019 Dublin           Mateřská škola, Praha 4, Němčická 16</vt:lpstr>
      <vt:lpstr> Cíl cesty:  </vt:lpstr>
      <vt:lpstr>Charakteristika mateřské školy:</vt:lpstr>
      <vt:lpstr>               personální obsazení: 6 učitelek a paní ředitelka - děti od 6 měs - 2,8 let - 1 pedagog/3 děti U dětí starších 2,8 - 6 let  1 pedagog /6 dětí  a od 6 - 9 let  1 pedagog /12 dětí</vt:lpstr>
      <vt:lpstr>Den první</vt:lpstr>
      <vt:lpstr> třída a herna</vt:lpstr>
      <vt:lpstr>Den druhý</vt:lpstr>
      <vt:lpstr>způsob vedení portfolií</vt:lpstr>
      <vt:lpstr>Den třetí</vt:lpstr>
      <vt:lpstr>mezinárodní knihovna a didaktické pomůcky</vt:lpstr>
      <vt:lpstr>účastnice stáže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v Irsku  17. - 20.11.2019 Dublin           Mateřská škola, Praha 4, Němčická 16</dc:title>
  <dc:creator>Worker</dc:creator>
  <cp:lastModifiedBy>Worker</cp:lastModifiedBy>
  <cp:revision>2</cp:revision>
  <dcterms:modified xsi:type="dcterms:W3CDTF">2020-05-20T12:44:09Z</dcterms:modified>
</cp:coreProperties>
</file>