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5" r:id="rId4"/>
    <p:sldId id="258" r:id="rId5"/>
    <p:sldId id="266" r:id="rId6"/>
    <p:sldId id="259" r:id="rId7"/>
    <p:sldId id="260" r:id="rId8"/>
    <p:sldId id="268" r:id="rId9"/>
    <p:sldId id="261" r:id="rId10"/>
    <p:sldId id="262" r:id="rId11"/>
    <p:sldId id="263" r:id="rId12"/>
    <p:sldId id="270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A018F53-2466-4DD9-A59E-6F2C1975F03B}">
          <p14:sldIdLst>
            <p14:sldId id="256"/>
            <p14:sldId id="257"/>
            <p14:sldId id="265"/>
            <p14:sldId id="258"/>
            <p14:sldId id="266"/>
            <p14:sldId id="259"/>
            <p14:sldId id="260"/>
            <p14:sldId id="268"/>
            <p14:sldId id="261"/>
            <p14:sldId id="262"/>
            <p14:sldId id="263"/>
            <p14:sldId id="270"/>
            <p14:sldId id="264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Ivanecká" initials="MI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1950" y="-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67F56-A0C2-48E6-AA17-052F3FA019A4}" type="datetimeFigureOut">
              <a:rPr lang="cs-CZ" smtClean="0"/>
              <a:pPr/>
              <a:t>6.1.2020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C4F76-B04D-4C5C-AFA2-2E671698725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047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231ECA-6767-4475-B4B4-7C12225FA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75D520-F3E1-4446-814C-5D85CF2D6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238D85-B636-411A-B2EC-77BF8D72C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0B66-A636-4CB4-B946-27BC40646AE7}" type="datetime1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36F5B5-5F20-42E2-A0C8-CCB81E2C4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A3CEBB-5EA5-4F9C-9470-72C78B6E9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1B8D-70FA-4236-8513-350FC3884A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7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ABBC13-F769-4452-BA6E-752257031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587F07A-03E1-4561-9FF5-E468236905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B14022-D694-44E3-A136-D4AF563BA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685C-BE9E-4B31-953F-D7F9320E17F0}" type="datetime1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A67CEC-080D-4C0E-96E6-32356D8FB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BEE13C-4FE5-48D5-9075-09DEFF749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1B8D-70FA-4236-8513-350FC3884A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8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725F265-93E1-4846-8F08-B9B920CDEF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60E746-9241-4D87-B3A9-D84B13772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853D28-7351-4B90-BD0D-E77483FC9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D8AA-AC15-4D7D-A93B-0A66B18D33E7}" type="datetime1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390610-A684-4D44-AEA1-277618DC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7C5A6F-7F31-4660-A7F2-1792633A8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1B8D-70FA-4236-8513-350FC3884A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9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43D7FF-6D89-4A0B-B1EC-6CAC3521F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FE223A-CCA3-4AD6-B7ED-152A4E25C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AD553E-FFA1-415D-A988-A1D6C4FC9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A229-1DC6-4DFC-B9BC-F6AD5CAF4248}" type="datetime1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B1A5DB-DD37-4F81-9BEB-EAAAED773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D44A35-1E9F-46B8-BB12-961D7C647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1B8D-70FA-4236-8513-350FC3884A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09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CC2EBB-0CD9-4EBA-91AD-031FF2CB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D44638-F60E-4BF8-93A5-A482EDA22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FDC2CE-68EB-45AF-A577-6CA849E2F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9CED-1139-4149-92E2-C7AB7F355714}" type="datetime1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AEB813-8D0F-4031-8834-7E8C33F49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C59625-B05C-4BE1-8EC4-487DDA291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1B8D-70FA-4236-8513-350FC3884A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59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811D5F-D10C-4E3B-94D3-BEBFDCDD2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40F39D-D7F1-49CA-9D59-D9E34DC067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B48886F-B07A-4CAA-906C-E652CEEE2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C1D634-7CC2-474F-AAC5-2BB6F01D2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CC0E-7671-4F82-B8CF-C2B3F4DAF315}" type="datetime1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9673D3-A59C-4416-A123-C606FA43B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0D334F-ECCF-40D3-BC62-A42B042BF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1B8D-70FA-4236-8513-350FC3884A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96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04BE59-FF94-4C59-AE6B-32EDB8F9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316367-0AE7-4E72-BAC9-C450CE3B8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DABE097-71E1-417B-9503-EFF5A02E6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681AF44-E919-408D-8393-2A2DE5A042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14F36AF-0B47-4087-A659-39F2675306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9907E4E-E196-4FF1-91C9-1B0C7D23D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C92A-1941-4558-9309-822B73E5211B}" type="datetime1">
              <a:rPr lang="en-US" smtClean="0"/>
              <a:pPr/>
              <a:t>1/6/2020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84C590D-19F6-471F-91CB-7078F0F6B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99A2722-177C-4FAF-92CD-7CF43E00B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1B8D-70FA-4236-8513-350FC3884A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3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0E8621-A5B0-42F9-8076-D512DC4E4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4B600CB-0FD6-4A36-A12A-065595EA9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FA2B-F637-431C-9181-54CFD7793D57}" type="datetime1">
              <a:rPr lang="en-US" smtClean="0"/>
              <a:pPr/>
              <a:t>1/6/2020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E38474-80D7-412B-AAA5-CA992493A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57E06D-7DE4-4194-A0B4-B9AB4AC79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1B8D-70FA-4236-8513-350FC3884A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9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45D6A17-AAEE-4099-A70A-F2528F8C6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9DE5A-A2D2-46A2-B03B-FA22707B3178}" type="datetime1">
              <a:rPr lang="en-US" smtClean="0"/>
              <a:pPr/>
              <a:t>1/6/2020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0500F05-BFD6-41E4-B477-ABCC8DD67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794DFFD-F4E3-4AED-8B25-F0C25208A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1B8D-70FA-4236-8513-350FC3884A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2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220EA2-F58C-4111-B0F1-A99FBA11C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5B95E9-CC42-464A-A01C-3DDF3187B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FE3C888-C5F0-41AF-B1E1-D3FD2E6B0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1DDBA6-7567-440A-844D-E57DF52EA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681C-F686-4EA6-8174-222607213346}" type="datetime1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95C93E9-C251-4A86-9FC6-905A4EB3E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6565C9D-1B7C-40CE-9DB6-5BA69AE59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1B8D-70FA-4236-8513-350FC3884A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6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A3C790-D85A-422C-B543-527D7791A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E055AEC-E9AA-490D-919F-CEDCA6538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45FB605-0CDE-4843-BC62-2FD563118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8DB928-9344-4BBC-9BC4-3B1B3C379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EB32-C691-4458-B6C7-5A2EE61AE065}" type="datetime1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01E440-5228-41F8-A718-7217E0455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CFB4BC-FD7A-4E07-BDD1-DB82E9BA5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61B8D-70FA-4236-8513-350FC3884A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7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BEB3041-460D-4E70-9A01-666B55DAF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6ADEBA-BA3F-4644-8EF6-DD35D2218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EF5158-08E1-4F53-8E52-3797286424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3E2F4-795F-4669-BF80-A4A33AA58D93}" type="datetime1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9BB3D-8080-485C-BF9D-6D885FD4F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41A0F8-175D-4E57-AD82-E39D416DE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61B8D-70FA-4236-8513-350FC3884A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FD1163-8954-49A4-8CC5-6650AE0C2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2475"/>
            <a:ext cx="9144000" cy="3277488"/>
          </a:xfrm>
        </p:spPr>
        <p:txBody>
          <a:bodyPr/>
          <a:lstStyle/>
          <a:p>
            <a:r>
              <a:rPr lang="cs-CZ" dirty="0" smtClean="0"/>
              <a:t>Stáž – </a:t>
            </a:r>
            <a:r>
              <a:rPr lang="cs-CZ" dirty="0" err="1" smtClean="0"/>
              <a:t>Kitee</a:t>
            </a:r>
            <a:r>
              <a:rPr lang="cs-CZ" dirty="0" smtClean="0"/>
              <a:t>, Finsko</a:t>
            </a:r>
            <a:br>
              <a:rPr lang="cs-CZ" dirty="0" smtClean="0"/>
            </a:br>
            <a:r>
              <a:rPr lang="cs-CZ" dirty="0" smtClean="0"/>
              <a:t>10.11. – 13.11.2019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5B92776-A07A-47DE-B886-80C032418B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Mateřská škola, Praha 4, Němčická 16</a:t>
            </a:r>
            <a:endParaRPr lang="cs-CZ" dirty="0"/>
          </a:p>
          <a:p>
            <a:r>
              <a:rPr lang="cs-CZ" dirty="0"/>
              <a:t>Stážistky:</a:t>
            </a:r>
          </a:p>
          <a:p>
            <a:r>
              <a:rPr lang="cs-CZ" dirty="0"/>
              <a:t>Mgr. </a:t>
            </a:r>
            <a:r>
              <a:rPr lang="cs-CZ" dirty="0" smtClean="0"/>
              <a:t>Magdaléna Sedláčková</a:t>
            </a:r>
            <a:endParaRPr lang="cs-CZ" dirty="0"/>
          </a:p>
          <a:p>
            <a:r>
              <a:rPr lang="cs-CZ" dirty="0" smtClean="0"/>
              <a:t>Bc. Jitka Vacková</a:t>
            </a:r>
            <a:endParaRPr lang="en-US" dirty="0"/>
          </a:p>
        </p:txBody>
      </p:sp>
      <p:pic>
        <p:nvPicPr>
          <p:cNvPr id="7" name="Obráze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716" y="505562"/>
            <a:ext cx="3228975" cy="640715"/>
          </a:xfrm>
          <a:prstGeom prst="rect">
            <a:avLst/>
          </a:prstGeom>
        </p:spPr>
      </p:pic>
      <p:pic>
        <p:nvPicPr>
          <p:cNvPr id="8" name="Obráze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246" y="450683"/>
            <a:ext cx="641350" cy="64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48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59B779-9088-464D-886C-F0D0DE72F1E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12921" y="1216617"/>
            <a:ext cx="4379939" cy="4432515"/>
          </a:xfrm>
        </p:spPr>
        <p:txBody>
          <a:bodyPr>
            <a:normAutofit fontScale="92500" lnSpcReduction="20000"/>
          </a:bodyPr>
          <a:lstStyle/>
          <a:p>
            <a:r>
              <a:rPr lang="cs-CZ" sz="2100" u="sng" dirty="0" smtClean="0"/>
              <a:t>Cíl </a:t>
            </a:r>
            <a:r>
              <a:rPr lang="cs-CZ" sz="2100" dirty="0" smtClean="0"/>
              <a:t>– rozvíjení </a:t>
            </a:r>
            <a:r>
              <a:rPr lang="cs-CZ" sz="2100" dirty="0" err="1" smtClean="0"/>
              <a:t>předmatematické</a:t>
            </a:r>
            <a:r>
              <a:rPr lang="cs-CZ" sz="2100" dirty="0" smtClean="0"/>
              <a:t> gramotnosti</a:t>
            </a:r>
          </a:p>
          <a:p>
            <a:r>
              <a:rPr lang="cs-CZ" sz="2100" u="sng" dirty="0" smtClean="0"/>
              <a:t>Metody:</a:t>
            </a:r>
          </a:p>
          <a:p>
            <a:r>
              <a:rPr lang="cs-CZ" sz="2100" dirty="0" smtClean="0"/>
              <a:t>didaktická hra „Na veverky“</a:t>
            </a:r>
          </a:p>
          <a:p>
            <a:r>
              <a:rPr lang="cs-CZ" sz="2100" dirty="0" smtClean="0"/>
              <a:t>učení se pomocí kooperace dětí, společné sbírání oříšků</a:t>
            </a:r>
          </a:p>
          <a:p>
            <a:r>
              <a:rPr lang="cs-CZ" sz="2100" dirty="0" smtClean="0"/>
              <a:t>rozvíjení obratnosti (pohyb v lesním terénu)</a:t>
            </a:r>
          </a:p>
          <a:p>
            <a:r>
              <a:rPr lang="cs-CZ" sz="2100" dirty="0" smtClean="0"/>
              <a:t>Písničky, říkadla</a:t>
            </a:r>
          </a:p>
          <a:p>
            <a:r>
              <a:rPr lang="cs-CZ" sz="2100" dirty="0" smtClean="0"/>
              <a:t>Společné počítání – početní řada, upevňování pojmů více/méně </a:t>
            </a:r>
          </a:p>
          <a:p>
            <a:r>
              <a:rPr lang="cs-CZ" sz="2100" dirty="0" smtClean="0"/>
              <a:t>Disciplína – brát vždy jen jeden oříšek</a:t>
            </a:r>
          </a:p>
          <a:p>
            <a:r>
              <a:rPr lang="cs-CZ" sz="2100" dirty="0" smtClean="0"/>
              <a:t>Dítě s OMJ – názorná ukázka ostatních dětí, individuální pomoc asistentky, spočítá oříšky finsky i rusky</a:t>
            </a:r>
          </a:p>
          <a:p>
            <a:endParaRPr lang="cs-CZ" sz="1600" dirty="0" smtClean="0"/>
          </a:p>
          <a:p>
            <a:endParaRPr lang="cs-CZ" sz="1600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E477162-3B09-42CC-A168-E813FF6A051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797086" y="1278611"/>
            <a:ext cx="46494" cy="201477"/>
          </a:xfrm>
        </p:spPr>
        <p:txBody>
          <a:bodyPr>
            <a:normAutofit fontScale="62500" lnSpcReduction="20000"/>
          </a:bodyPr>
          <a:lstStyle/>
          <a:p>
            <a:endParaRPr lang="cs-CZ" sz="1600" b="0" dirty="0"/>
          </a:p>
          <a:p>
            <a:endParaRPr lang="cs-CZ" sz="1600" b="0" dirty="0"/>
          </a:p>
          <a:p>
            <a:endParaRPr lang="cs-CZ" sz="1600" b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B286A2-CD05-4397-8A64-10C9F3980F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6"/>
            <a:ext cx="10515600" cy="828244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       </a:t>
            </a:r>
            <a:r>
              <a:rPr lang="cs-CZ" sz="3200" b="1" u="sng" dirty="0" smtClean="0"/>
              <a:t>Den </a:t>
            </a:r>
            <a:r>
              <a:rPr lang="cs-CZ" sz="3200" b="1" u="sng" dirty="0"/>
              <a:t>druhý</a:t>
            </a:r>
            <a:endParaRPr lang="en-US" sz="3200" u="sng" dirty="0"/>
          </a:p>
        </p:txBody>
      </p:sp>
      <p:pic>
        <p:nvPicPr>
          <p:cNvPr id="6146" name="Picture 2" descr="https://lh3.googleusercontent.com/8pkgtdXf9XrLpclOunmgdPpGJZ0_3zAEzXxMU6gsDFuEnTOuWRJxmDwlJObyq-ErrUCfDPvPsLGMaiRk_dOVeoMPaFPtiUDiAFI_qg6MnQKYukznK4KB5B_V8Ovz4L_dBvCp6gCScy_dnXWVaa9S16zCbPPdv2c0qmY_wTFZpCwHysYMXOWTKEPpXt3WYt_b2_bmdP6VRqgPsJ30fIvCazhqN0pi_uepkfrq75Q32egkuCGZWvuGyBJD-QZGdhS-ZQV4uPRb90ls8n9F-YUbf7hZvfYiiM3UcDCxao1JP7U00d4BqfQgNjklb5v0enggAMNcYPwW8R2wbi-VJEK8SsP2pCAoFdplRNHlxcdngwlInwjvo0CcWzIypuH-978IO8ZF7gVV24e8OmSa8BAvTM35j7H-39rK5iHooxSv28LTl65bH9tbfyi_DCacpSjIorrq59vdmww4SGV3f3S8vRyNvHrYbO1GI_Hk2HTBmmZEOm_2bPmFRvFUcaVfxMQoJotuLM3u1QdqZUR-den2kjoM5Ll67mpWHBYGvh-X819vhsAqAsMDzqG6MlZBwPUwLIYTwr75g0Sum5vPqTz2Aa41Ir5eGrQL1OKTH890wevG3Y3r-FzJyGDI2UN759KBKFQ61RmTxpPbYFmlWwEN2xUKS5ksGPfcrfkJVsP_9miF05s5uQ1JqQ=w768-h576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7449" y="1226917"/>
            <a:ext cx="6171235" cy="4628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7566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8FD602-5A6E-499D-8F3A-3BFCF4F27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362" y="330401"/>
            <a:ext cx="10515600" cy="1128009"/>
          </a:xfrm>
        </p:spPr>
        <p:txBody>
          <a:bodyPr>
            <a:normAutofit/>
          </a:bodyPr>
          <a:lstStyle/>
          <a:p>
            <a:r>
              <a:rPr lang="cs-CZ" sz="3200" b="1" u="sng" dirty="0" smtClean="0"/>
              <a:t>Den </a:t>
            </a:r>
            <a:r>
              <a:rPr lang="cs-CZ" sz="3200" b="1" u="sng" dirty="0"/>
              <a:t>třetí</a:t>
            </a:r>
            <a:endParaRPr lang="en-US" sz="3200" u="sn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E79EE1-B7B3-489E-9A77-3161D5638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117600"/>
            <a:ext cx="6290216" cy="2447403"/>
          </a:xfrm>
        </p:spPr>
        <p:txBody>
          <a:bodyPr>
            <a:noAutofit/>
          </a:bodyPr>
          <a:lstStyle/>
          <a:p>
            <a:r>
              <a:rPr lang="cs-CZ" sz="1900" b="0" u="sng" dirty="0" smtClean="0"/>
              <a:t>Cíl </a:t>
            </a:r>
            <a:r>
              <a:rPr lang="cs-CZ" sz="1900" b="0" dirty="0" smtClean="0"/>
              <a:t>- Smyslové vnímání lesa – vůně lesa, objímání stromů, zvuky lesa</a:t>
            </a:r>
          </a:p>
          <a:p>
            <a:r>
              <a:rPr lang="cs-CZ" sz="1900" b="0" u="sng" dirty="0" smtClean="0"/>
              <a:t>Metody</a:t>
            </a:r>
            <a:r>
              <a:rPr lang="cs-CZ" sz="1900" b="0" dirty="0" smtClean="0"/>
              <a:t>:</a:t>
            </a:r>
          </a:p>
          <a:p>
            <a:r>
              <a:rPr lang="cs-CZ" sz="1900" b="0" dirty="0" smtClean="0"/>
              <a:t>Hra na lesní hudební nástroje – klacky, šišky, doprovod ke zpěvu písniček – radost z hudby</a:t>
            </a:r>
          </a:p>
          <a:p>
            <a:r>
              <a:rPr lang="cs-CZ" sz="1900" b="0" dirty="0" smtClean="0"/>
              <a:t>Vyjádření pocitů pohybem, mimikou, gesty</a:t>
            </a:r>
          </a:p>
          <a:p>
            <a:r>
              <a:rPr lang="cs-CZ" sz="1900" b="0" dirty="0" smtClean="0"/>
              <a:t>Pojmenování stromů, přírodnin</a:t>
            </a:r>
            <a:endParaRPr lang="cs-CZ" sz="1900" b="0" dirty="0"/>
          </a:p>
        </p:txBody>
      </p:sp>
      <p:pic>
        <p:nvPicPr>
          <p:cNvPr id="4100" name="Picture 4" descr="https://lh3.googleusercontent.com/kqbqCFVz9zYmo0s___quCUcJK12Nk4iVYPFtiuvt8kUbUIxv91bYlD_beh_5liiRMONKK9n8njBpMrSa6cEeZZF36zc6Ov-QvjJJcMF5OzBPOO5Nm0vBoYDxSPxoNWZzA_6gsDe8hcz6nd08-EuQW-guNJfUkE28YNK6P-qxfzczcC8Osu3vjy2EYegOJOFcmEozYZmXaxgqjZ6jGRFqS0yyf8U2PQUBZOBEhtVLkfCHFXM52Ar2xOCsGIqXT-Gc4pDkKWRNVenalbUub5KYVojYArV5HAbom3ydjB4ollI-kcThfQVxUfv5OFLisS3lYzFb0v6_bGIz3nqyfFm8olp6jZ_xgWL6eq1jKiBaB4dd4y2is8l1Ip2I6QpXFGUzgdidk8of_kHQD4BOQ_0xSwriTB7YgLNbgjpPuseG54O_m0QTvajZ3BX59hW_OovbMcEhrQ0cUlcpn2Umm6ep6qWAscPRCTEpUp662lIJn4S4fVkx7VCFpRwjvduAKWXi4zVlURFO4tnCfsFVg2leTsNlGTyDtqhOJx-S8j3FTfSGRYD7hZwM3K0hFUN5z3Y5DR7d8jqIEuGRb-jI8ce2JQmuTxqoRdS6w8b0GC4dBh-pNWJLhBWsrBByij_AI-hQ9QjJQ75JKcjyUxCSSa7kH0iziK_IqXe69BujHhmdOKCcp-Rc__THXw=w768-h576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949" y="3779645"/>
            <a:ext cx="3338614" cy="2503961"/>
          </a:xfrm>
          <a:prstGeom prst="rect">
            <a:avLst/>
          </a:prstGeom>
          <a:noFill/>
        </p:spPr>
      </p:pic>
      <p:pic>
        <p:nvPicPr>
          <p:cNvPr id="4102" name="Picture 6" descr="https://lh3.googleusercontent.com/3ybgLXC3szBU8dNIakm6hvEaVgRPJrR_u2pS8nWaNTiwlDN2cDv1riOpYrAfA07SN8jyjiDRamdFHsjmgu514Jw6vSMEeo9R8bUsC5X_jzdXiNIPMVi81e6r_P7fG5WBfWuixe-T3M471WVfbOAEGDjIzK_eK8hNu4dA_haCMEpSiZt94Tu1IagDCfUPf99Lug3ORbLfSBcevhoOEsLvQo-x9-LKK6DLr_Qlgd_2QQH52Ggdhizjaq75xX8lFV9Ngt8qqz99YNC4usBYnSXJ7AI-JEQ8YpP-DF9tf3HMJ0-CH1nMr3xQGLrfMTvacltE-a_Djg47hx-76M9jfFbWr1IBxf1P4O3D1wApaeJV9w1VeeJipFRU4-Gvz8j64wHEMBM3CIM9h02zHsiPM2nZ1FGl6cwomqssPugzSQBcGXmg4mp-ZOPnwQwNjfP4zSvrHErn2fXIpD-F6Z-mPt7EgJoGWVR9PmLGx8gAtPIlQgvoB3Af4zVWyA3Pg_37LrJgTFM97dxeBE_-QprZtTtqvhNNP88vIWFQy1uatweXgeUFSKrriB4_aZfheXRb73XEu3byQ4xRn-UyMybwJGnMrnsxisnwafBwnZGlLees6yXahcaeqnwiCY-t8E0WscM_aHa36544IkX8CE4Yk5ao3WGVuiACnHjuCdnGoMqyRJHVvft0M90P6g=w432-h576-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4753" y="798653"/>
            <a:ext cx="3961034" cy="52813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5525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3.googleusercontent.com/3k4drMFD0cEdmOGyvVX1UECT8KKeL-QlSvhqpzjidoLFjnUJ3Zp_GSv0aIF8yyPmlr9Y9GjPP60cyPmUWeHi7U2EUhROYyOTmCFTAlQ2VpVlnxDFkBbuFrDIntEHhfjX3j8hqrIIJCMULviiUnNYXjPiGX6Yq3mloRPv0jpUju2MhVtqvvKX8jB59YFPeqNqattupI8HtwstfQ0eLgkmx1f5F55SXxEYUhyPSywhiYwAIvOLe57t49eN9qyoEvtUGcuSF0SyV2GbPEA13O4o9yn_WlwZJyPorh_tU7A0Hdj-wV2jWDpU4D_Q7ghpcI2ItmXPJ1Zd7NzJcM7-HR9504e2Nf38H60OGzH95bgk2TzwgdtUfVaB5NfVV_upyT7All9LX7Y5-hof-cr8SXK1tBzdQwE4fDBcnnY5PaHf9ZYdpGnCCrW2-BM3vzBfCxj-aj7Juvss-71vpwYtdRsDDtmoyF4GiVkeaeJkzOOXoGB5xh01JQzuOE25obocYhLVLeJnXPym63igKrTnflOdWBrn7f5Farg3ZB3HcwYVfq1MdJv1Y-7EGKrFXSxYw2eqklk3w4eOAkmRl2RMzzNUARtcVpoRFNQVW81cHCddtI3_LdJEBjS3dH9W0TaxnHsCEc718WABGxlhGxGmMYUFWUkZcOVEAGZN2shK9jb0cV5klRexWlbtDA=w432-h576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689" y="956518"/>
            <a:ext cx="4114800" cy="5486400"/>
          </a:xfrm>
          <a:prstGeom prst="rect">
            <a:avLst/>
          </a:prstGeom>
          <a:noFill/>
        </p:spPr>
      </p:pic>
      <p:pic>
        <p:nvPicPr>
          <p:cNvPr id="3078" name="Picture 6" descr="https://lh3.googleusercontent.com/NTf0pJM6ZkZRCfvHLZR58OxhVcvPxDXjn2SH9euqWZP3Vy7dW179EH2_zOz2GK6SdK1_tNfJm-283wxOYOo-HSx2ItHTPa-K0LWajsP-FXKqzWPB-mtWueAZkY6anvbiQ4KRwUageoKwugKaVl01smDXcHaPIyhXEGIzaMnGCgcdQ2UJpdlwYp2aC42qg1nGRt7j6Rgo1F9q2c4gegi7XXJg9ZSVtSMLRl62kLTbXKtRt4yHb0_eV-d37KWdyPtBoseQL6GdJzGwGQctna2UrarqFtZ_lXxw5YHdpJoFw6-hIQ-7cYEElAkZqABjiF3ts1w5DHJciGDYA3Vg8RZPXu52ik3ySfCpNinRuuBl1b67Le9lg-rBo6-J0mCgS6j3h_9qPm2MH57djxqvLXHLTT0hI0dy7jugOTUOpsfGHo5xk22y0KKhzoP_5mqF5taJQunIQQpAxQJtp8h782JGWLEL55Whe5lZIwxTplp4_eyqACNa3h9JH1gK2c1X_pMK3GZoxKrWRnffjNLenzN0ifunrLx9bf-zO8f714WHxgP9zw1uLF_Sii1BRxMKyfGuW-VCrtgc2_X_guZrgNWHto1zrNxcBs8Ap3vrgNflrFbZOXuRHNYJphrSO-MupXTJ1aZD9qTwoVDQAuhZPJ_4qBq-GkxL7emOcgc5m9yUR152CzYAbUPRFA=w432-h576-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2975" y="939800"/>
            <a:ext cx="4114800" cy="548640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4914900" y="1397000"/>
            <a:ext cx="187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Dětem s OMJ pomáhá názorný obrázkový materiál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066966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A6175A-C645-466F-97EF-108F5F8DB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12922"/>
            <a:ext cx="9144000" cy="4533253"/>
          </a:xfrm>
        </p:spPr>
        <p:txBody>
          <a:bodyPr>
            <a:normAutofit/>
          </a:bodyPr>
          <a:lstStyle/>
          <a:p>
            <a:r>
              <a:rPr lang="cs-CZ" dirty="0"/>
              <a:t>Děkujeme za </a:t>
            </a:r>
            <a:r>
              <a:rPr lang="cs-CZ" dirty="0" smtClean="0"/>
              <a:t>pozornost: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Bc. Jitka Vacková</a:t>
            </a:r>
            <a:br>
              <a:rPr lang="cs-CZ" dirty="0" smtClean="0"/>
            </a:br>
            <a:r>
              <a:rPr lang="cs-CZ" dirty="0" smtClean="0"/>
              <a:t>Mgr. Magdaléna Sedláčková </a:t>
            </a:r>
            <a:endParaRPr lang="en-US" dirty="0"/>
          </a:p>
        </p:txBody>
      </p:sp>
      <p:pic>
        <p:nvPicPr>
          <p:cNvPr id="8" name="Obráze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692" y="509746"/>
            <a:ext cx="641350" cy="641350"/>
          </a:xfrm>
          <a:prstGeom prst="rect">
            <a:avLst/>
          </a:prstGeom>
        </p:spPr>
      </p:pic>
      <p:pic>
        <p:nvPicPr>
          <p:cNvPr id="9" name="Obrázek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492" y="587241"/>
            <a:ext cx="3228975" cy="64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4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FF55FB-42E8-4F8D-A1A7-FBCDF5629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Navštívené školy: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04FA1D-62BC-4242-B323-A95882112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err="1" smtClean="0"/>
              <a:t>Arpen</a:t>
            </a:r>
            <a:r>
              <a:rPr lang="cs-CZ" b="1" dirty="0" smtClean="0"/>
              <a:t> </a:t>
            </a:r>
            <a:r>
              <a:rPr lang="cs-CZ" b="1" dirty="0" err="1" smtClean="0"/>
              <a:t>Koulu</a:t>
            </a:r>
            <a:r>
              <a:rPr lang="cs-CZ" dirty="0" smtClean="0"/>
              <a:t>- </a:t>
            </a:r>
            <a:r>
              <a:rPr lang="cs-CZ" dirty="0"/>
              <a:t>Mgr. </a:t>
            </a:r>
            <a:r>
              <a:rPr lang="cs-CZ" dirty="0" smtClean="0"/>
              <a:t>Magdaléna Sedláčková</a:t>
            </a:r>
            <a:endParaRPr lang="cs-CZ" dirty="0"/>
          </a:p>
          <a:p>
            <a:pPr marL="0" indent="0">
              <a:buNone/>
            </a:pPr>
            <a:r>
              <a:rPr lang="cs-CZ" sz="1800" dirty="0" smtClean="0"/>
              <a:t>- </a:t>
            </a:r>
            <a:r>
              <a:rPr lang="cs-CZ" sz="1600" dirty="0" smtClean="0"/>
              <a:t>Státní</a:t>
            </a:r>
            <a:r>
              <a:rPr lang="cs-CZ" sz="1800" dirty="0" smtClean="0"/>
              <a:t> </a:t>
            </a:r>
            <a:r>
              <a:rPr lang="cs-CZ" sz="1600" dirty="0" smtClean="0"/>
              <a:t>základní škola s přípravkou pro předškoláky + střední škola </a:t>
            </a:r>
          </a:p>
          <a:p>
            <a:pPr marL="0" indent="0">
              <a:buNone/>
            </a:pPr>
            <a:r>
              <a:rPr lang="cs-CZ" sz="1600" dirty="0" smtClean="0"/>
              <a:t>- V MŠ je zapsaných 21 dětí, s dětmi pracuje třídní učitelka (VŠ), 1. asistentka (min. VOŠ), 2. asistentka (jiné vzdělání)</a:t>
            </a:r>
            <a:endParaRPr lang="cs-CZ" sz="1600" dirty="0"/>
          </a:p>
          <a:p>
            <a:pPr marL="0" indent="0">
              <a:buFontTx/>
              <a:buChar char="-"/>
            </a:pPr>
            <a:r>
              <a:rPr lang="cs-CZ" sz="1600" dirty="0" smtClean="0"/>
              <a:t> Ve škole je hodně dětí s OMJ, zejména Rusové, dále Bulhaři, Maďaři, Izraelec</a:t>
            </a:r>
          </a:p>
          <a:p>
            <a:pPr marL="0" indent="0">
              <a:buFontTx/>
              <a:buChar char="-"/>
            </a:pPr>
            <a:r>
              <a:rPr lang="cs-CZ" sz="1600" dirty="0" smtClean="0"/>
              <a:t> Děti </a:t>
            </a:r>
            <a:r>
              <a:rPr lang="cs-CZ" sz="1600" dirty="0"/>
              <a:t>s OMJ jsou </a:t>
            </a:r>
            <a:r>
              <a:rPr lang="cs-CZ" sz="1600" dirty="0" smtClean="0"/>
              <a:t>přirozeně </a:t>
            </a:r>
            <a:r>
              <a:rPr lang="cs-CZ" sz="1600" dirty="0"/>
              <a:t>zapojené </a:t>
            </a:r>
            <a:r>
              <a:rPr lang="cs-CZ" sz="1600" dirty="0" smtClean="0"/>
              <a:t>do </a:t>
            </a:r>
            <a:r>
              <a:rPr lang="cs-CZ" sz="1600" dirty="0"/>
              <a:t>výuky</a:t>
            </a:r>
            <a:r>
              <a:rPr lang="cs-CZ" sz="1600" dirty="0" smtClean="0"/>
              <a:t>, podpora </a:t>
            </a:r>
            <a:r>
              <a:rPr lang="cs-CZ" sz="1600" dirty="0"/>
              <a:t>asistenta pedagoga na </a:t>
            </a:r>
            <a:r>
              <a:rPr lang="cs-CZ" sz="1600" dirty="0" smtClean="0"/>
              <a:t>třídě. </a:t>
            </a:r>
            <a:r>
              <a:rPr lang="cs-CZ" sz="1600" dirty="0"/>
              <a:t>P</a:t>
            </a:r>
            <a:r>
              <a:rPr lang="cs-CZ" sz="1600" dirty="0" smtClean="0"/>
              <a:t>okud přijde dítě s OMJ v pozdějším  věku, chodí 1. rok do skupiny, kde se učí finštinu. Po té je teprve zařazeno do ročníku, kterému odpovídají jeho znalosti (jazyk). Děti s OMJ mají speciálně upravené, zjednodušené učebnice finštiny.</a:t>
            </a:r>
          </a:p>
          <a:p>
            <a:r>
              <a:rPr lang="cs-CZ" b="1" dirty="0" err="1" smtClean="0"/>
              <a:t>Päiväkoti</a:t>
            </a:r>
            <a:r>
              <a:rPr lang="cs-CZ" b="1" dirty="0" smtClean="0"/>
              <a:t> </a:t>
            </a:r>
            <a:r>
              <a:rPr lang="cs-CZ" b="1" dirty="0" err="1" smtClean="0"/>
              <a:t>Siilinpiilo</a:t>
            </a:r>
            <a:r>
              <a:rPr lang="cs-CZ" dirty="0" smtClean="0"/>
              <a:t> </a:t>
            </a:r>
            <a:r>
              <a:rPr lang="cs-CZ" b="1" dirty="0" smtClean="0"/>
              <a:t>- </a:t>
            </a:r>
            <a:r>
              <a:rPr lang="cs-CZ" dirty="0" smtClean="0"/>
              <a:t>Bc. Jitka Vacková</a:t>
            </a:r>
            <a:endParaRPr lang="cs-CZ" dirty="0"/>
          </a:p>
          <a:p>
            <a:pPr marL="0" indent="0">
              <a:buNone/>
            </a:pPr>
            <a:r>
              <a:rPr lang="cs-CZ" sz="1600" dirty="0" smtClean="0"/>
              <a:t>- </a:t>
            </a:r>
            <a:r>
              <a:rPr lang="cs-CZ" sz="1600" dirty="0" smtClean="0"/>
              <a:t>Soukromá </a:t>
            </a:r>
            <a:r>
              <a:rPr lang="cs-CZ" sz="1600" dirty="0" smtClean="0"/>
              <a:t>mateřská škola pro děti  1-5 let (ne předškoláci)</a:t>
            </a:r>
            <a:endParaRPr lang="cs-CZ" sz="1600" dirty="0"/>
          </a:p>
          <a:p>
            <a:pPr marL="0" indent="0">
              <a:buFontTx/>
              <a:buChar char="-"/>
            </a:pPr>
            <a:r>
              <a:rPr lang="cs-CZ" sz="1600" dirty="0" smtClean="0"/>
              <a:t> Přírodní mateřská škola, vzdálená cca 20min. od města </a:t>
            </a:r>
            <a:r>
              <a:rPr lang="cs-CZ" sz="1600" dirty="0" err="1" smtClean="0"/>
              <a:t>Kitee</a:t>
            </a:r>
            <a:r>
              <a:rPr lang="cs-CZ" sz="1600" dirty="0" smtClean="0"/>
              <a:t>, zaměřená </a:t>
            </a:r>
            <a:r>
              <a:rPr lang="cs-CZ" sz="1600" dirty="0"/>
              <a:t>na </a:t>
            </a:r>
            <a:r>
              <a:rPr lang="cs-CZ" sz="1600" dirty="0" smtClean="0"/>
              <a:t>výuku venku v přírodě, práci s přírodním materiálem</a:t>
            </a:r>
          </a:p>
          <a:p>
            <a:pPr marL="0" indent="0">
              <a:buFontTx/>
              <a:buChar char="-"/>
            </a:pPr>
            <a:r>
              <a:rPr lang="cs-CZ" sz="1600" dirty="0" smtClean="0"/>
              <a:t> Málo dětí s OMJ, ty navštěvují spíše školy ve městě </a:t>
            </a:r>
          </a:p>
          <a:p>
            <a:pPr marL="0" indent="0">
              <a:buFontTx/>
              <a:buChar char="-"/>
            </a:pPr>
            <a:endParaRPr lang="cs-CZ" sz="16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432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1287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err="1" smtClean="0">
                <a:solidFill>
                  <a:srgbClr val="FF0000"/>
                </a:solidFill>
              </a:rPr>
              <a:t>Arpen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Koulu</a:t>
            </a:r>
            <a:r>
              <a:rPr lang="cs-CZ" b="1" dirty="0" smtClean="0">
                <a:solidFill>
                  <a:srgbClr val="FF0000"/>
                </a:solidFill>
              </a:rPr>
              <a:t/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sz="2700" dirty="0" err="1" smtClean="0">
                <a:latin typeface="+mn-lt"/>
              </a:rPr>
              <a:t>Arppen</a:t>
            </a:r>
            <a:r>
              <a:rPr lang="cs-CZ" sz="2700" dirty="0" smtClean="0">
                <a:latin typeface="+mn-lt"/>
              </a:rPr>
              <a:t> </a:t>
            </a:r>
            <a:r>
              <a:rPr lang="cs-CZ" sz="2700" dirty="0" err="1" smtClean="0">
                <a:latin typeface="+mn-lt"/>
              </a:rPr>
              <a:t>Koulu</a:t>
            </a:r>
            <a:r>
              <a:rPr lang="cs-CZ" sz="2700" dirty="0" smtClean="0">
                <a:latin typeface="+mn-lt"/>
              </a:rPr>
              <a:t> je státní škola, kterou tvoří komplex několika budov. Při základní škole je také mateřská škola a předškolní třída. V areálu je také střední škola a vybavené hřiště mnoha herními prvky. </a:t>
            </a:r>
            <a:endParaRPr lang="cs-CZ" sz="27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Zástupný symbol pro obsah 4" descr="arp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41699" y="2044278"/>
            <a:ext cx="5707095" cy="4280321"/>
          </a:xfrm>
        </p:spPr>
      </p:pic>
    </p:spTree>
    <p:extLst>
      <p:ext uri="{BB962C8B-B14F-4D97-AF65-F5344CB8AC3E}">
        <p14:creationId xmlns:p14="http://schemas.microsoft.com/office/powerpoint/2010/main" val="2583939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C905A5-4DC6-44ED-BCB8-C997056B5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sz="2400" dirty="0" smtClean="0"/>
              <a:t>Den první</a:t>
            </a:r>
            <a:endParaRPr lang="en-US" sz="2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56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CC8796-8D0E-4FE5-856C-FD4194EE9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85000" lnSpcReduction="20000"/>
          </a:bodyPr>
          <a:lstStyle/>
          <a:p>
            <a:r>
              <a:rPr lang="cs-CZ" sz="2000" dirty="0" smtClean="0"/>
              <a:t>Děti se scházejí venku za každého počasí, každou přestávku tráví venku ( i předškoláci)</a:t>
            </a:r>
            <a:endParaRPr lang="cs-CZ" sz="2000" dirty="0"/>
          </a:p>
          <a:p>
            <a:r>
              <a:rPr lang="cs-CZ" sz="2000" dirty="0" smtClean="0"/>
              <a:t>Škola je výborně vybavena, důraz je kladen na praktické vzdělávání – dílny, šicí dílny, kuchyně pro výuku vaření (přiměřeně k věku mohou využívat i předškolní děti)</a:t>
            </a:r>
          </a:p>
          <a:p>
            <a:r>
              <a:rPr lang="cs-CZ" sz="2000" dirty="0" smtClean="0"/>
              <a:t>Dětem s OMJ pomáhá asistent pedagoga</a:t>
            </a:r>
          </a:p>
          <a:p>
            <a:r>
              <a:rPr lang="cs-CZ" sz="2000" dirty="0" smtClean="0"/>
              <a:t>Učitel hodně využívá práci s interaktivní tabulí, názorné ilustrace</a:t>
            </a:r>
            <a:endParaRPr lang="cs-CZ" sz="2000" dirty="0"/>
          </a:p>
          <a:p>
            <a:pPr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- názornost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- práce </a:t>
            </a:r>
            <a:r>
              <a:rPr lang="cs-CZ" sz="2000" dirty="0"/>
              <a:t>s </a:t>
            </a:r>
            <a:r>
              <a:rPr lang="cs-CZ" sz="2000" dirty="0" smtClean="0"/>
              <a:t>obrázkovým materiálem, pravidla třídy, režim dne, piktogramy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-individuální přístup, respektování individuálního tempa dětí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- sounáležitost dětí s OMJ se svou zemí – výstavky suvenýrů, knížky v rodném jazyce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endParaRPr lang="cs-CZ" sz="2000" dirty="0"/>
          </a:p>
        </p:txBody>
      </p:sp>
      <p:pic>
        <p:nvPicPr>
          <p:cNvPr id="11" name="Obrázek 10" descr="ma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286" y="3443467"/>
            <a:ext cx="4051141" cy="3038356"/>
          </a:xfrm>
          <a:prstGeom prst="rect">
            <a:avLst/>
          </a:prstGeom>
        </p:spPr>
      </p:pic>
      <p:pic>
        <p:nvPicPr>
          <p:cNvPr id="9" name="Obrázek 8" descr="r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600" y="297043"/>
            <a:ext cx="4074342" cy="305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75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u="sng" dirty="0" smtClean="0"/>
              <a:t>Vybavení školy pro praktické vzdělávání dětí:</a:t>
            </a:r>
            <a:endParaRPr lang="cs-CZ" sz="4000" u="sng" dirty="0"/>
          </a:p>
        </p:txBody>
      </p:sp>
      <p:pic>
        <p:nvPicPr>
          <p:cNvPr id="6" name="Zástupný symbol pro obsah 5" descr="šití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84200" y="1540668"/>
            <a:ext cx="4432300" cy="3324225"/>
          </a:xfrm>
        </p:spPr>
      </p:pic>
      <p:pic>
        <p:nvPicPr>
          <p:cNvPr id="8" name="Zástupný symbol pro obsah 7" descr="kuh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95774" y="3415506"/>
            <a:ext cx="4251325" cy="3188494"/>
          </a:xfrm>
        </p:spPr>
      </p:pic>
      <p:pic>
        <p:nvPicPr>
          <p:cNvPr id="10242" name="Picture 2" descr="https://lh3.googleusercontent.com/oyop1T4iInGz1f4KDZEn_qXS4G7y7Wi0wlL831T_bcG5QDT3beg6fFogcwkWqUE1mTzUoFdjnuSxlwQLd3SziqlGrHy63i-wDhKlQ-hTc0Dn7sdqQz8kwGgSFHKAGY1YppXePZMVtmAtjUv39xrpmX-ef45-rtEv58HRqpvbe2TDDaPuicimjOXhzmB_Oz6_X6pVJdP9aKXSGiZFhznKyilOa367UzG8KarnXflDLFwdA9KRaBo8GJKypesNmcFowCBayJ0s0o-EpQmFXc-SArFfLWAaiodAvstmdFpY_fZ76FpsCASqXHZo9V7qU2Vvbl5ZX2Ucd2tM197jp97_n2V6vNWIDi-tAi3zj4hO5AReqPbR-Y32An-v_J7vjl8SM2TRfQ-E-10wy-IBz6gkfxWQ-pkeOZnfD16_hXgDuATDKzmbi9q5sfezPt7IXnDWkPKuMLaSA2T7UglT3EAaWmtsaVWXrhfAY7jyvW8NORc923AnYu5lUu3Ddtah69WsfqZiAa0fvVlaK6-at71p-u0EEyfAaTmTMaibIlGOeDNLDV4bVFYobGHgcwRPwFbfTZd9MhOrLAWjG6KD-faXVX7ON5kbGFsnl2Q6MTM5bZzYQHkORrgvHCF-oPYbteYApyscHoo6wcJ__rj5SvqkZ5gkfA_fxcppWgddeEUS52DwsZBW5cP3Cg=w834-h625-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4556" y="1564082"/>
            <a:ext cx="4195145" cy="31476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3850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D728FF-EE90-48FE-BC31-6E832895B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314" y="711200"/>
            <a:ext cx="4502426" cy="5092700"/>
          </a:xfrm>
        </p:spPr>
        <p:txBody>
          <a:bodyPr>
            <a:normAutofit fontScale="90000"/>
          </a:bodyPr>
          <a:lstStyle/>
          <a:p>
            <a:r>
              <a:rPr lang="cs-CZ" sz="3200" u="sng" dirty="0">
                <a:latin typeface="+mn-lt"/>
              </a:rPr>
              <a:t>Den druhý</a:t>
            </a: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200" dirty="0" smtClean="0"/>
              <a:t>- pozorování interakce učitele a žáků v menší skupině při výuce jazyka, tématem hodiny je oblečení</a:t>
            </a:r>
            <a:br>
              <a:rPr lang="cs-CZ" sz="2200" dirty="0" smtClean="0"/>
            </a:b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- učitel často opakuje klíčová slova, asistent individuálně pomáhá dětem s OMJ</a:t>
            </a:r>
            <a:br>
              <a:rPr lang="cs-CZ" sz="2200" dirty="0" smtClean="0"/>
            </a:b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- děti s OMJ jsou aktivní celou vyučovací hodinu, pracují se zájmem</a:t>
            </a:r>
            <a:br>
              <a:rPr lang="cs-CZ" sz="2200" dirty="0" smtClean="0"/>
            </a:b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- práce s </a:t>
            </a:r>
            <a:r>
              <a:rPr lang="cs-CZ" sz="2200" dirty="0" err="1" smtClean="0"/>
              <a:t>meotarem</a:t>
            </a:r>
            <a:r>
              <a:rPr lang="cs-CZ" sz="2200" dirty="0" smtClean="0"/>
              <a:t> usnadňuje dětem  s OMJ orientaci v učebnici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/>
              <a:t/>
            </a:r>
            <a:br>
              <a:rPr lang="cs-CZ" sz="2000" b="1" dirty="0"/>
            </a:br>
            <a:endParaRPr lang="en-US" sz="2000" dirty="0"/>
          </a:p>
        </p:txBody>
      </p:sp>
      <p:pic>
        <p:nvPicPr>
          <p:cNvPr id="8" name="Obrázek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110" y="1076007"/>
            <a:ext cx="5021090" cy="4740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617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F851A3-3E81-4E27-A2F9-539E3D01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67729"/>
          </a:xfrm>
        </p:spPr>
        <p:txBody>
          <a:bodyPr>
            <a:normAutofit/>
          </a:bodyPr>
          <a:lstStyle/>
          <a:p>
            <a:r>
              <a:rPr lang="cs-CZ" sz="3200" b="1" u="sng" dirty="0" smtClean="0"/>
              <a:t>Den </a:t>
            </a:r>
            <a:r>
              <a:rPr lang="cs-CZ" sz="3200" b="1" u="sng" dirty="0"/>
              <a:t>třetí</a:t>
            </a:r>
            <a:endParaRPr lang="en-US" sz="3200" u="sn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BDB851-8BA2-4CE5-97BE-47B538E73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39865"/>
            <a:ext cx="3173412" cy="4576735"/>
          </a:xfrm>
        </p:spPr>
        <p:txBody>
          <a:bodyPr>
            <a:noAutofit/>
          </a:bodyPr>
          <a:lstStyle/>
          <a:p>
            <a:r>
              <a:rPr lang="cs-CZ" sz="1800" b="0" dirty="0" smtClean="0"/>
              <a:t>Děti se učí finštinu a matematiku. Předměty se prolínají, plynule přecházejí jeden do druhého.</a:t>
            </a:r>
          </a:p>
          <a:p>
            <a:endParaRPr lang="cs-CZ" sz="1800" b="0" dirty="0" smtClean="0"/>
          </a:p>
          <a:p>
            <a:r>
              <a:rPr lang="cs-CZ" sz="1800" b="0" dirty="0" smtClean="0"/>
              <a:t>Dětem s OMJ pomáhá asistentka, učitel respektuje individuální tempo.</a:t>
            </a:r>
          </a:p>
          <a:p>
            <a:endParaRPr lang="cs-CZ" sz="1800" b="0" dirty="0" smtClean="0"/>
          </a:p>
          <a:p>
            <a:r>
              <a:rPr lang="cs-CZ" sz="1800" b="0" dirty="0" smtClean="0"/>
              <a:t>Děti s OMJ používají speciálně upravené učebnice.</a:t>
            </a:r>
          </a:p>
          <a:p>
            <a:r>
              <a:rPr lang="cs-CZ" sz="1800" b="0" dirty="0" smtClean="0"/>
              <a:t>Využití hudebně pohybových aktivit</a:t>
            </a:r>
          </a:p>
        </p:txBody>
      </p:sp>
      <p:pic>
        <p:nvPicPr>
          <p:cNvPr id="11" name="Obrázek 10" descr="ško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698" y="1422400"/>
            <a:ext cx="5803202" cy="435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71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err="1" smtClean="0">
                <a:solidFill>
                  <a:srgbClr val="FF0000"/>
                </a:solidFill>
              </a:rPr>
              <a:t>Päiväkoti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Siilinpiilo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2000" dirty="0" smtClean="0">
                <a:latin typeface="+mn-lt"/>
              </a:rPr>
              <a:t>Soukromá mateřská škola pro děti ve věku od 1 do 5 let, neposkytuje povinné předškolní vzdělávání dětem v posledním předškolním ročníku. Škola získala akreditaci „Zelená škola“, je zaměřena na </a:t>
            </a:r>
            <a:r>
              <a:rPr lang="cs-CZ" sz="2000" dirty="0" err="1" smtClean="0">
                <a:latin typeface="+mn-lt"/>
              </a:rPr>
              <a:t>enviromentální</a:t>
            </a:r>
            <a:r>
              <a:rPr lang="cs-CZ" sz="2000" dirty="0" smtClean="0">
                <a:latin typeface="+mn-lt"/>
              </a:rPr>
              <a:t> vzdělávání dětí. </a:t>
            </a:r>
            <a:endParaRPr lang="cs-CZ" sz="2000" dirty="0"/>
          </a:p>
        </p:txBody>
      </p:sp>
      <p:pic>
        <p:nvPicPr>
          <p:cNvPr id="6" name="Zástupný symbol pro obsah 5" descr="si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7629" y="1744512"/>
            <a:ext cx="5092861" cy="3819646"/>
          </a:xfrm>
        </p:spPr>
      </p:pic>
      <p:pic>
        <p:nvPicPr>
          <p:cNvPr id="7170" name="Picture 2" descr="https://lh3.googleusercontent.com/2TYZsOQ0BWl365rM_1HgLxcLnRbpnMN5kq5Cu-zoenkBGsI_Y8mKZtQPfsvtQhm9FAV93MkPzrD6lTCStcQugStNMFbUNLIOBt5ZUUzXrzRSumBMfUPvCGf1FwxGx22R0ExmQV8CC-AQJ0NixxJXczdG-UtjUZf6C2IqJyDRqPbThBscgKIi2B6AvtfMaXymJLoUv8BuIxFvApFoihvmhBpu0kOYJUhm6cGfdFnyRuH75jhQr7pIh4MLSLgzuMi9HBwe2kXYXiltnSjkbPlJ9V9BeNJoloydSQiImq9dkMqTov-fVewHPPiAaj21LhxYpXXx-Lm_I25fTGdpVxovExzrtEg0dlQCm0vy4YmMX5YN45BU6NvRpZyvTWRDslR6X1T21n0_nDbkmxbXP64-ZkdebdyM9lFkDf5CltvIoadxze805adzYKMI0uOB0593glSpK6kylBr4iZDxZtUnIgsbOHX9E3Rj4-BOAENEKa8-cATAb63J7l1XbwlkzVpI-6o4L2re2rz70z_AAoIVhsOFLjWjZQ0KUDRFkIaCsMxnBWCQyZazJh_wyiL2UTPqDU3csAPQyWFxcvap_OHYln5AfGZEJv8BT-XA1Xgrrc1yQQboIfpuH4gN-j5YeAnOQt9t-lpqzZqro9iQwd4V306KPecWjidvr6InuJ31ImoQVxau0gAAhg=w768-h576-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7732" y="1721736"/>
            <a:ext cx="5127584" cy="3845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397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966DEF-D433-426D-87B7-A9543DDCC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12262"/>
          </a:xfrm>
        </p:spPr>
        <p:txBody>
          <a:bodyPr>
            <a:normAutofit/>
          </a:bodyPr>
          <a:lstStyle/>
          <a:p>
            <a:r>
              <a:rPr lang="cs-CZ" sz="3200" b="1" u="sng" dirty="0" smtClean="0"/>
              <a:t>Den </a:t>
            </a:r>
            <a:r>
              <a:rPr lang="cs-CZ" sz="3200" b="1" u="sng" dirty="0"/>
              <a:t>první </a:t>
            </a:r>
            <a:endParaRPr lang="en-US" sz="3200" u="sn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C941DB-B9C1-47E5-A71A-8CA8AF2BC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435260"/>
            <a:ext cx="4229923" cy="4754401"/>
          </a:xfrm>
        </p:spPr>
        <p:txBody>
          <a:bodyPr>
            <a:noAutofit/>
          </a:bodyPr>
          <a:lstStyle/>
          <a:p>
            <a:r>
              <a:rPr lang="cs-CZ" sz="1800" b="0" dirty="0" smtClean="0"/>
              <a:t>Hlavním cílem je zajistit dětem dostatek pohybu v přírodě za každého počasí, přenést většinu vzdělávání do terénu.</a:t>
            </a:r>
          </a:p>
          <a:p>
            <a:r>
              <a:rPr lang="cs-CZ" sz="1800" b="0" dirty="0" smtClean="0"/>
              <a:t>Společný pozdrav několika jazyky – finsky, česky, rusky (dítě s OMJ)</a:t>
            </a:r>
          </a:p>
          <a:p>
            <a:r>
              <a:rPr lang="cs-CZ" sz="1800" b="0" dirty="0" smtClean="0"/>
              <a:t> Motivační cvičení v terénu</a:t>
            </a:r>
            <a:endParaRPr lang="cs-CZ" sz="1800" b="0" dirty="0"/>
          </a:p>
          <a:p>
            <a:r>
              <a:rPr lang="cs-CZ" sz="1800" b="0" u="sng" dirty="0"/>
              <a:t>Metody:</a:t>
            </a:r>
          </a:p>
          <a:p>
            <a:pPr>
              <a:buFontTx/>
              <a:buChar char="-"/>
            </a:pPr>
            <a:r>
              <a:rPr lang="cs-CZ" sz="1800" b="0" dirty="0" smtClean="0"/>
              <a:t>pohybová hra „Chytání losa“</a:t>
            </a:r>
          </a:p>
          <a:p>
            <a:pPr>
              <a:buFontTx/>
              <a:buChar char="-"/>
            </a:pPr>
            <a:r>
              <a:rPr lang="cs-CZ" sz="1800" b="0" dirty="0" smtClean="0"/>
              <a:t>Pohybová hra „Krokodýl“</a:t>
            </a:r>
          </a:p>
          <a:p>
            <a:r>
              <a:rPr lang="cs-CZ" sz="1800" b="0" dirty="0" smtClean="0"/>
              <a:t>-Prolézání jeskyně z větví v lese</a:t>
            </a:r>
          </a:p>
          <a:p>
            <a:r>
              <a:rPr lang="cs-CZ" sz="1800" b="0" dirty="0" smtClean="0"/>
              <a:t>-Rozvíjení obratnosti (pohyb v lesním terénu)</a:t>
            </a:r>
          </a:p>
          <a:p>
            <a:r>
              <a:rPr lang="cs-CZ" sz="1800" b="0" dirty="0" smtClean="0"/>
              <a:t>-Dítě s OMJ zapojeno přirozeně, napodobuje ostatní děti, asistentka má pro něj obrázek losa, krokodýla</a:t>
            </a:r>
            <a:endParaRPr lang="cs-CZ" sz="1800" b="0" dirty="0"/>
          </a:p>
        </p:txBody>
      </p:sp>
      <p:pic>
        <p:nvPicPr>
          <p:cNvPr id="1026" name="Picture 2" descr="C:\Users\Acer\Desktop\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9549" y="1524336"/>
            <a:ext cx="6058321" cy="45455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5508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3117</TotalTime>
  <Words>586</Words>
  <Application>Microsoft Office PowerPoint</Application>
  <PresentationFormat>Vlastní</PresentationFormat>
  <Paragraphs>70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Office Theme</vt:lpstr>
      <vt:lpstr>Stáž – Kitee, Finsko 10.11. – 13.11.2019</vt:lpstr>
      <vt:lpstr>Navštívené školy:</vt:lpstr>
      <vt:lpstr>Arpen Koulu Arppen Koulu je státní škola, kterou tvoří komplex několika budov. Při základní škole je také mateřská škola a předškolní třída. V areálu je také střední škola a vybavené hřiště mnoha herními prvky. </vt:lpstr>
      <vt:lpstr>Den první</vt:lpstr>
      <vt:lpstr>Vybavení školy pro praktické vzdělávání dětí:</vt:lpstr>
      <vt:lpstr>Den druhý  - pozorování interakce učitele a žáků v menší skupině při výuce jazyka, tématem hodiny je oblečení  - učitel často opakuje klíčová slova, asistent individuálně pomáhá dětem s OMJ  - děti s OMJ jsou aktivní celou vyučovací hodinu, pracují se zájmem  - práce s meotarem usnadňuje dětem  s OMJ orientaci v učebnici      </vt:lpstr>
      <vt:lpstr>Den třetí</vt:lpstr>
      <vt:lpstr>Päiväkoti Siilinpiilo Soukromá mateřská škola pro děti ve věku od 1 do 5 let, neposkytuje povinné předškolní vzdělávání dětem v posledním předškolním ročníku. Škola získala akreditaci „Zelená škola“, je zaměřena na enviromentální vzdělávání dětí. </vt:lpstr>
      <vt:lpstr>Den první </vt:lpstr>
      <vt:lpstr>       Den druhý</vt:lpstr>
      <vt:lpstr>Den třetí</vt:lpstr>
      <vt:lpstr>Prezentace aplikace PowerPoint</vt:lpstr>
      <vt:lpstr>Děkujeme za pozornost: Bc. Jitka Vacková Mgr. Magdaléna Sedláčková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Stáž Alicante Španělsko 27.-30.5.2019</dc:title>
  <dc:creator>Maria Ivanecká</dc:creator>
  <cp:lastModifiedBy>Worker</cp:lastModifiedBy>
  <cp:revision>65</cp:revision>
  <dcterms:created xsi:type="dcterms:W3CDTF">2019-06-18T11:04:52Z</dcterms:created>
  <dcterms:modified xsi:type="dcterms:W3CDTF">2020-01-07T07:45:44Z</dcterms:modified>
</cp:coreProperties>
</file>