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5" r:id="rId4"/>
    <p:sldId id="258" r:id="rId5"/>
    <p:sldId id="266" r:id="rId6"/>
    <p:sldId id="259" r:id="rId7"/>
    <p:sldId id="260" r:id="rId8"/>
    <p:sldId id="267" r:id="rId9"/>
    <p:sldId id="268" r:id="rId10"/>
    <p:sldId id="274" r:id="rId11"/>
    <p:sldId id="276" r:id="rId12"/>
    <p:sldId id="262" r:id="rId13"/>
    <p:sldId id="269" r:id="rId14"/>
    <p:sldId id="277" r:id="rId15"/>
    <p:sldId id="278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65"/>
            <p14:sldId id="258"/>
            <p14:sldId id="266"/>
            <p14:sldId id="259"/>
            <p14:sldId id="260"/>
            <p14:sldId id="267"/>
            <p14:sldId id="268"/>
            <p14:sldId id="274"/>
            <p14:sldId id="276"/>
            <p14:sldId id="262"/>
            <p14:sldId id="269"/>
            <p14:sldId id="277"/>
            <p14:sldId id="278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>
        <p:scale>
          <a:sx n="122" d="100"/>
          <a:sy n="122" d="100"/>
        </p:scale>
        <p:origin x="-1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7F56-A0C2-48E6-AA17-052F3FA019A4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4F76-B04D-4C5C-AFA2-2E67169872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04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0B66-A636-4CB4-B946-27BC40646AE7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685C-BE9E-4B31-953F-D7F9320E17F0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D8AA-AC15-4D7D-A93B-0A66B18D33E7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A229-1DC6-4DFC-B9BC-F6AD5CAF4248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9CED-1139-4149-92E2-C7AB7F355714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CC0E-7671-4F82-B8CF-C2B3F4DAF315}" type="datetime1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C92A-1941-4558-9309-822B73E5211B}" type="datetime1">
              <a:rPr lang="en-US" smtClean="0"/>
              <a:t>12/20/2019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FA2B-F637-431C-9181-54CFD7793D57}" type="datetime1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E5A-A2D2-46A2-B03B-FA22707B3178}" type="datetime1">
              <a:rPr lang="en-US" smtClean="0"/>
              <a:t>12/20/2019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681C-F686-4EA6-8174-222607213346}" type="datetime1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B32-C691-4458-B6C7-5A2EE61AE065}" type="datetime1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E2F4-795F-4669-BF80-A4A33AA58D93}" type="datetime1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475"/>
            <a:ext cx="9144000" cy="3277488"/>
          </a:xfrm>
        </p:spPr>
        <p:txBody>
          <a:bodyPr/>
          <a:lstStyle/>
          <a:p>
            <a:r>
              <a:rPr lang="cs-CZ" dirty="0"/>
              <a:t>Stáž Malta</a:t>
            </a:r>
            <a:br>
              <a:rPr lang="cs-CZ" dirty="0"/>
            </a:br>
            <a:r>
              <a:rPr lang="cs-CZ" dirty="0"/>
              <a:t>20.-23.10.2019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Mateřská škola, Praha 4, Němčická 16</a:t>
            </a:r>
          </a:p>
          <a:p>
            <a:r>
              <a:rPr lang="cs-CZ" dirty="0"/>
              <a:t>Stážistky:</a:t>
            </a:r>
          </a:p>
          <a:p>
            <a:r>
              <a:rPr lang="cs-CZ" dirty="0"/>
              <a:t>Monika Fischkandlová</a:t>
            </a:r>
          </a:p>
          <a:p>
            <a:r>
              <a:rPr lang="cs-CZ" dirty="0"/>
              <a:t>Mgr. Alena Slípková</a:t>
            </a:r>
          </a:p>
          <a:p>
            <a:endParaRPr lang="en-US" dirty="0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16" y="505562"/>
            <a:ext cx="3228975" cy="640715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46" y="450683"/>
            <a:ext cx="64135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9262" y="562708"/>
            <a:ext cx="5480538" cy="561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Den první</a:t>
            </a:r>
          </a:p>
          <a:p>
            <a:pPr marL="0" indent="0">
              <a:buNone/>
            </a:pPr>
            <a:r>
              <a:rPr lang="cs-CZ" sz="1600" b="1" dirty="0" smtClean="0"/>
              <a:t>Seznámení se s fungováním školy: </a:t>
            </a:r>
          </a:p>
          <a:p>
            <a:pPr marL="0" indent="0">
              <a:buNone/>
            </a:pPr>
            <a:r>
              <a:rPr lang="cs-CZ" sz="1600" dirty="0" smtClean="0"/>
              <a:t>-Dětí 27 národností (Srbsko, Litva,</a:t>
            </a:r>
          </a:p>
          <a:p>
            <a:pPr marL="0" indent="0">
              <a:buNone/>
            </a:pPr>
            <a:r>
              <a:rPr lang="cs-CZ" sz="1600" dirty="0" smtClean="0"/>
              <a:t>Rusko, Itálie, </a:t>
            </a:r>
            <a:r>
              <a:rPr lang="cs-CZ" sz="1600" dirty="0"/>
              <a:t>K</a:t>
            </a:r>
            <a:r>
              <a:rPr lang="cs-CZ" sz="1600" dirty="0" smtClean="0"/>
              <a:t>olumbie, Indie..)</a:t>
            </a:r>
          </a:p>
          <a:p>
            <a:pPr marL="0" indent="0">
              <a:buNone/>
            </a:pPr>
            <a:r>
              <a:rPr lang="cs-CZ" sz="1600" dirty="0" smtClean="0"/>
              <a:t>-6 přípravných tříd a 5 tříd pokročilých</a:t>
            </a:r>
          </a:p>
          <a:p>
            <a:pPr marL="0" indent="0">
              <a:buNone/>
            </a:pPr>
            <a:r>
              <a:rPr lang="cs-CZ" sz="1600" dirty="0" smtClean="0"/>
              <a:t>-Děti neumí vůbec anglicky (v ní je výuka) </a:t>
            </a:r>
          </a:p>
          <a:p>
            <a:pPr marL="0" indent="0">
              <a:buNone/>
            </a:pPr>
            <a:r>
              <a:rPr lang="cs-CZ" sz="1600" dirty="0" smtClean="0"/>
              <a:t>-Rodiče neumí anglicky – večerní kurzy</a:t>
            </a:r>
          </a:p>
          <a:p>
            <a:pPr marL="0" indent="0">
              <a:buNone/>
            </a:pPr>
            <a:r>
              <a:rPr lang="cs-CZ" sz="1600" dirty="0" smtClean="0"/>
              <a:t>-Ve třídě max. 15 dětí – 1 učitel</a:t>
            </a:r>
          </a:p>
          <a:p>
            <a:pPr marL="0" indent="0">
              <a:buNone/>
            </a:pPr>
            <a:r>
              <a:rPr lang="cs-CZ" sz="1600" dirty="0" smtClean="0"/>
              <a:t>-Vzdělávání je zdarma</a:t>
            </a:r>
          </a:p>
          <a:p>
            <a:pPr marL="0" indent="0">
              <a:buNone/>
            </a:pPr>
            <a:r>
              <a:rPr lang="cs-CZ" sz="1600" dirty="0" smtClean="0"/>
              <a:t>-Děti od 5 let</a:t>
            </a:r>
          </a:p>
          <a:p>
            <a:pPr marL="0" indent="0">
              <a:buNone/>
            </a:pPr>
            <a:r>
              <a:rPr lang="cs-CZ" sz="1600" dirty="0" smtClean="0"/>
              <a:t>Po zvládnutí jazyka se děti zařazují do</a:t>
            </a:r>
          </a:p>
          <a:p>
            <a:pPr marL="0" indent="0">
              <a:buNone/>
            </a:pPr>
            <a:r>
              <a:rPr lang="cs-CZ" sz="1600" dirty="0"/>
              <a:t>s</a:t>
            </a:r>
            <a:r>
              <a:rPr lang="cs-CZ" sz="1600" dirty="0" smtClean="0"/>
              <a:t>vých spádových škol</a:t>
            </a:r>
          </a:p>
          <a:p>
            <a:pPr marL="0" indent="0">
              <a:buNone/>
            </a:pPr>
            <a:r>
              <a:rPr lang="cs-CZ" sz="1600" dirty="0" smtClean="0"/>
              <a:t>Prohlídky školy, beseda s vedením školy, </a:t>
            </a:r>
          </a:p>
          <a:p>
            <a:pPr marL="0" indent="0">
              <a:buNone/>
            </a:pPr>
            <a:r>
              <a:rPr lang="cs-CZ" sz="1600" dirty="0" smtClean="0"/>
              <a:t>beseda se  učiteli </a:t>
            </a:r>
          </a:p>
          <a:p>
            <a:endParaRPr lang="cs-CZ" sz="1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93" y="750521"/>
            <a:ext cx="3260969" cy="2445727"/>
          </a:xfrm>
        </p:spPr>
      </p:pic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6133" y="3399704"/>
            <a:ext cx="2202040" cy="293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476" y="1205144"/>
            <a:ext cx="329184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45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8768" y="365125"/>
            <a:ext cx="10455031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77476" y="1825625"/>
            <a:ext cx="3542323" cy="43513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331308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70" y="257907"/>
            <a:ext cx="827649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54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59B779-9088-464D-886C-F0D0DE72F1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2922" y="1216617"/>
            <a:ext cx="2936928" cy="4832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Ve škole den otevřených dveří pro rodiče</a:t>
            </a:r>
            <a:endParaRPr lang="cs-CZ" sz="1600" b="0" dirty="0"/>
          </a:p>
          <a:p>
            <a:pPr marL="0" indent="0">
              <a:buNone/>
            </a:pPr>
            <a:r>
              <a:rPr lang="cs-CZ" sz="1600" dirty="0" smtClean="0"/>
              <a:t>Práce učitelů s pomoci IT</a:t>
            </a:r>
          </a:p>
          <a:p>
            <a:pPr marL="0" indent="0">
              <a:buNone/>
            </a:pPr>
            <a:r>
              <a:rPr lang="cs-CZ" sz="1600" b="0" dirty="0" smtClean="0"/>
              <a:t>Ve třídě přítomno 10 dětí</a:t>
            </a:r>
          </a:p>
          <a:p>
            <a:pPr marL="0" indent="0">
              <a:buNone/>
            </a:pPr>
            <a:r>
              <a:rPr lang="cs-CZ" sz="1600" dirty="0" smtClean="0"/>
              <a:t>Řečové dovednosti spojovány s pohybem</a:t>
            </a:r>
          </a:p>
          <a:p>
            <a:pPr marL="0" indent="0">
              <a:buNone/>
            </a:pPr>
            <a:r>
              <a:rPr lang="cs-CZ" sz="1600" dirty="0" smtClean="0"/>
              <a:t>Výuka v angličtině, jednoduché téma</a:t>
            </a:r>
          </a:p>
          <a:p>
            <a:pPr marL="0" indent="0">
              <a:buNone/>
            </a:pPr>
            <a:r>
              <a:rPr lang="cs-CZ" sz="1600" b="0" dirty="0" smtClean="0"/>
              <a:t>Téma – počasí, dny v týdnu, měsíce v roce</a:t>
            </a:r>
          </a:p>
          <a:p>
            <a:pPr marL="0" indent="0">
              <a:buNone/>
            </a:pPr>
            <a:r>
              <a:rPr lang="cs-CZ" sz="1600" dirty="0" smtClean="0"/>
              <a:t>Využití obrázků, neustálé opakování</a:t>
            </a:r>
          </a:p>
          <a:p>
            <a:pPr marL="0" indent="0">
              <a:buNone/>
            </a:pPr>
            <a:r>
              <a:rPr lang="cs-CZ" sz="1600" b="0" dirty="0" smtClean="0"/>
              <a:t>Klidný přístup k dětem, častá pochvala, pozitivní motivace</a:t>
            </a:r>
          </a:p>
          <a:p>
            <a:pPr marL="0" indent="0">
              <a:buNone/>
            </a:pPr>
            <a:r>
              <a:rPr lang="cs-CZ" sz="1600" dirty="0" smtClean="0"/>
              <a:t>Píseň s pohybem</a:t>
            </a:r>
            <a:r>
              <a:rPr lang="cs-CZ" sz="1600" b="0" dirty="0" smtClean="0"/>
              <a:t> </a:t>
            </a:r>
          </a:p>
          <a:p>
            <a:pPr marL="0" indent="0">
              <a:buNone/>
            </a:pPr>
            <a:r>
              <a:rPr lang="cs-CZ" sz="1600" dirty="0" smtClean="0"/>
              <a:t>Výuka není statická</a:t>
            </a:r>
            <a:endParaRPr lang="cs-CZ" sz="1600" b="0" dirty="0" smtClean="0"/>
          </a:p>
          <a:p>
            <a:pPr marL="0" indent="0">
              <a:buNone/>
            </a:pPr>
            <a:endParaRPr lang="cs-CZ" sz="1600" b="0" dirty="0"/>
          </a:p>
          <a:p>
            <a:endParaRPr lang="cs-CZ" sz="1600" dirty="0"/>
          </a:p>
          <a:p>
            <a:pPr marL="0" indent="0">
              <a:buNone/>
            </a:pPr>
            <a:endParaRPr lang="cs-CZ" sz="1600" b="0" dirty="0"/>
          </a:p>
          <a:p>
            <a:endParaRPr lang="cs-CZ" sz="16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477162-3B09-42CC-A168-E813FF6A05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7086" y="1278611"/>
            <a:ext cx="46494" cy="201477"/>
          </a:xfrm>
        </p:spPr>
        <p:txBody>
          <a:bodyPr>
            <a:normAutofit fontScale="62500" lnSpcReduction="20000"/>
          </a:bodyPr>
          <a:lstStyle/>
          <a:p>
            <a:endParaRPr lang="cs-CZ" sz="1600" b="0" dirty="0"/>
          </a:p>
          <a:p>
            <a:endParaRPr lang="cs-CZ" sz="1600" b="0" dirty="0"/>
          </a:p>
          <a:p>
            <a:endParaRPr lang="cs-CZ" sz="16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286A2-CD05-4397-8A64-10C9F3980F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10515600" cy="828244"/>
          </a:xfrm>
        </p:spPr>
        <p:txBody>
          <a:bodyPr>
            <a:normAutofit/>
          </a:bodyPr>
          <a:lstStyle/>
          <a:p>
            <a:r>
              <a:rPr lang="cs-CZ" sz="3600" b="1" dirty="0"/>
              <a:t>       Den druhý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3" y="1453661"/>
            <a:ext cx="2938899" cy="43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46" y="1453661"/>
            <a:ext cx="3428999" cy="432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56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27682" y="1170122"/>
            <a:ext cx="2479728" cy="545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b="1" dirty="0" smtClean="0">
                <a:solidFill>
                  <a:prstClr val="black"/>
                </a:solidFill>
              </a:rPr>
              <a:t>Výuka Maltštiny</a:t>
            </a:r>
            <a:endParaRPr lang="cs-CZ" sz="16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Skupina starších dětí – 8 let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Ve třídě je přítomno 8 dětí a jedna učitelka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Děti již zvládají angličtinu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Převažuje konverzace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Použití obrázků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Nejprve vysvětlení, učitelka se ujistí, zda dítě rozumí úkolu – každý se zkusí samostatně, pokud chybuje, dostane ještě jednu příležitost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Na závěr zařazen </a:t>
            </a:r>
            <a:r>
              <a:rPr lang="cs-CZ" sz="1600" dirty="0">
                <a:solidFill>
                  <a:prstClr val="black"/>
                </a:solidFill>
              </a:rPr>
              <a:t>p</a:t>
            </a:r>
            <a:r>
              <a:rPr lang="cs-CZ" sz="1600" dirty="0" smtClean="0">
                <a:solidFill>
                  <a:prstClr val="black"/>
                </a:solidFill>
              </a:rPr>
              <a:t>racovní list – na jeho základě učitelka vyhodnotí, že děti úkol zvládly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Opakování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1600" dirty="0" smtClean="0">
                <a:solidFill>
                  <a:prstClr val="black"/>
                </a:solidFill>
              </a:rPr>
              <a:t>Podnětné prostředí</a:t>
            </a:r>
            <a:endParaRPr lang="cs-CZ" sz="16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85" y="419845"/>
            <a:ext cx="3415323" cy="455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55" y="1258277"/>
            <a:ext cx="3470030" cy="462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7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198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Den třetí</a:t>
            </a: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930031"/>
            <a:ext cx="2342662" cy="524693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Hudební výchova 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Hudbě je věnována velká pozornost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Zpěv provází děti celý den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Rytmizace pomáhá zvládat výuku angličtiny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Speciální učebna pro výuku </a:t>
            </a:r>
            <a:r>
              <a:rPr lang="cs-CZ" sz="1600" dirty="0" err="1">
                <a:solidFill>
                  <a:prstClr val="black"/>
                </a:solidFill>
              </a:rPr>
              <a:t>Hv</a:t>
            </a:r>
            <a:r>
              <a:rPr lang="cs-CZ" sz="1600" dirty="0">
                <a:solidFill>
                  <a:prstClr val="black"/>
                </a:solidFill>
              </a:rPr>
              <a:t> – učí ji speciální učitel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Skupina dětí 6 letých, počet dětí ve třídě 15</a:t>
            </a: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Téma – orchestr. Vysvětlení, rozdělení hudebních nástrojů do 5 </a:t>
            </a:r>
            <a:r>
              <a:rPr lang="cs-CZ" sz="1600" dirty="0" smtClean="0">
                <a:solidFill>
                  <a:prstClr val="black"/>
                </a:solidFill>
              </a:rPr>
              <a:t>skupin</a:t>
            </a: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Poslech, použití interaktivní tabule, napodobování hry, ukázky hry na housle</a:t>
            </a: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Pracovní list – upevnění pochopení názvů jednotlivých </a:t>
            </a:r>
            <a:r>
              <a:rPr lang="cs-CZ" sz="1600" dirty="0" err="1" smtClean="0">
                <a:solidFill>
                  <a:prstClr val="black"/>
                </a:solidFill>
              </a:rPr>
              <a:t>nástojů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Pochvala a pozitivní přístup k dětem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47" y="1133231"/>
            <a:ext cx="7135446" cy="516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93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67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625231"/>
            <a:ext cx="2350477" cy="5551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Jazyková výchova - angličtina</a:t>
            </a:r>
          </a:p>
          <a:p>
            <a:pPr marL="0" indent="0">
              <a:buNone/>
            </a:pPr>
            <a:r>
              <a:rPr lang="cs-CZ" sz="1600" dirty="0" smtClean="0"/>
              <a:t>Skupina dětí 5 letých</a:t>
            </a:r>
          </a:p>
          <a:p>
            <a:pPr marL="0" indent="0">
              <a:buNone/>
            </a:pPr>
            <a:r>
              <a:rPr lang="cs-CZ" sz="1600" dirty="0" smtClean="0"/>
              <a:t>Počet dětí 14</a:t>
            </a:r>
          </a:p>
          <a:p>
            <a:pPr marL="0" indent="0">
              <a:buNone/>
            </a:pPr>
            <a:r>
              <a:rPr lang="cs-CZ" sz="1600" dirty="0" smtClean="0"/>
              <a:t>Jedna učitelka</a:t>
            </a:r>
          </a:p>
          <a:p>
            <a:pPr marL="0" indent="0">
              <a:buNone/>
            </a:pPr>
            <a:r>
              <a:rPr lang="cs-CZ" sz="1600" dirty="0" smtClean="0"/>
              <a:t>Poznávání první hlásky na začátku slova – těžký úkol</a:t>
            </a:r>
          </a:p>
          <a:p>
            <a:pPr marL="0" indent="0">
              <a:buNone/>
            </a:pPr>
            <a:r>
              <a:rPr lang="cs-CZ" sz="1600" dirty="0" smtClean="0"/>
              <a:t>Dopomoc audio i video, využití interaktivní tabule</a:t>
            </a:r>
          </a:p>
          <a:p>
            <a:pPr marL="0" indent="0">
              <a:buNone/>
            </a:pPr>
            <a:r>
              <a:rPr lang="cs-CZ" sz="1600" dirty="0" smtClean="0"/>
              <a:t>Obrázkové pomůcky v celé třídě i na pracovních stolech dětí</a:t>
            </a:r>
          </a:p>
          <a:p>
            <a:pPr marL="0" indent="0">
              <a:buNone/>
            </a:pPr>
            <a:r>
              <a:rPr lang="cs-CZ" sz="1600" dirty="0" smtClean="0"/>
              <a:t>Děti neklidné, učitelka velmi trpělivá</a:t>
            </a:r>
          </a:p>
          <a:p>
            <a:pPr marL="0" indent="0">
              <a:buNone/>
            </a:pPr>
            <a:r>
              <a:rPr lang="cs-CZ" sz="1600" dirty="0" smtClean="0"/>
              <a:t>Děti hledají první písmeno ve slově na tabulkách s abecedou</a:t>
            </a:r>
          </a:p>
          <a:p>
            <a:pPr marL="0" indent="0">
              <a:buNone/>
            </a:pPr>
            <a:r>
              <a:rPr lang="cs-CZ" sz="1600" dirty="0" smtClean="0"/>
              <a:t>Využití pracovních listů</a:t>
            </a:r>
            <a:endParaRPr lang="cs-CZ" sz="1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15" y="851634"/>
            <a:ext cx="4762498" cy="35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32" y="2461847"/>
            <a:ext cx="3094892" cy="389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1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A6175A-C645-466F-97EF-108F5F8D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871" y="376746"/>
            <a:ext cx="9144000" cy="4533253"/>
          </a:xfrm>
        </p:spPr>
        <p:txBody>
          <a:bodyPr>
            <a:normAutofit/>
          </a:bodyPr>
          <a:lstStyle/>
          <a:p>
            <a:r>
              <a:rPr lang="cs-CZ" dirty="0"/>
              <a:t>Děkujeme za pozornost</a:t>
            </a:r>
            <a:br>
              <a:rPr lang="cs-CZ" dirty="0"/>
            </a:br>
            <a:r>
              <a:rPr lang="cs-CZ" dirty="0"/>
              <a:t>Monika Fischkandlová</a:t>
            </a:r>
            <a:br>
              <a:rPr lang="cs-CZ" dirty="0"/>
            </a:br>
            <a:r>
              <a:rPr lang="cs-CZ" dirty="0"/>
              <a:t>Mgr. Alena Slípková</a:t>
            </a:r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92" y="509746"/>
            <a:ext cx="641350" cy="64135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92" y="587241"/>
            <a:ext cx="3228975" cy="6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Navštívené školy: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</a:t>
            </a:r>
            <a:r>
              <a:rPr lang="cs-CZ" dirty="0" err="1"/>
              <a:t>Fleurette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Montesorri</a:t>
            </a:r>
            <a:r>
              <a:rPr lang="cs-CZ" dirty="0"/>
              <a:t>- </a:t>
            </a:r>
            <a:r>
              <a:rPr lang="cs-CZ" sz="2400" dirty="0"/>
              <a:t>Monika Fischkandlová</a:t>
            </a:r>
          </a:p>
          <a:p>
            <a:pPr marL="0" indent="0">
              <a:buNone/>
            </a:pPr>
            <a:r>
              <a:rPr lang="cs-CZ" sz="1800" dirty="0"/>
              <a:t>-mateřská škola soukromá pro děti od 3-5 let, budova rodinné vily</a:t>
            </a:r>
          </a:p>
          <a:p>
            <a:pPr marL="0" indent="0">
              <a:buNone/>
            </a:pPr>
            <a:r>
              <a:rPr lang="cs-CZ" sz="1800" dirty="0"/>
              <a:t>-přímořská oblast, vila umístěná u silnice v anglické části ostrova</a:t>
            </a:r>
          </a:p>
          <a:p>
            <a:pPr marL="0" indent="0">
              <a:buNone/>
            </a:pPr>
            <a:r>
              <a:rPr lang="cs-CZ" sz="1600" dirty="0"/>
              <a:t>-</a:t>
            </a:r>
            <a:r>
              <a:rPr lang="cs-CZ" sz="1800" dirty="0"/>
              <a:t>počet dětí: 40, z toho 20% dětí s OMJ- z Francie, Itálie, Korea, Německo, Rusko. Děti s OMJ jsou plynule zapojené do výuky, podpora asistenta pedagoga na třídě. Důraz kladen na kvalifikované asistentky pedagoga.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b="1" dirty="0"/>
              <a:t>-</a:t>
            </a:r>
            <a:r>
              <a:rPr lang="cs-CZ" dirty="0"/>
              <a:t>Maria</a:t>
            </a:r>
            <a:r>
              <a:rPr lang="cs-CZ" b="1" dirty="0"/>
              <a:t> </a:t>
            </a:r>
            <a:r>
              <a:rPr lang="cs-CZ" dirty="0"/>
              <a:t>Regina </a:t>
            </a:r>
            <a:r>
              <a:rPr lang="cs-CZ" dirty="0" err="1"/>
              <a:t>College</a:t>
            </a:r>
            <a:r>
              <a:rPr lang="cs-CZ" dirty="0"/>
              <a:t> </a:t>
            </a:r>
            <a:r>
              <a:rPr lang="cs-CZ" dirty="0" err="1"/>
              <a:t>Naxxar</a:t>
            </a:r>
            <a:r>
              <a:rPr lang="cs-CZ" dirty="0"/>
              <a:t> </a:t>
            </a:r>
            <a:r>
              <a:rPr lang="cs-CZ" dirty="0" err="1"/>
              <a:t>Induction</a:t>
            </a:r>
            <a:r>
              <a:rPr lang="cs-CZ" dirty="0"/>
              <a:t> Centre- </a:t>
            </a:r>
            <a:r>
              <a:rPr lang="cs-CZ" sz="2400" dirty="0"/>
              <a:t>Mgr. Alena Slípková</a:t>
            </a:r>
          </a:p>
          <a:p>
            <a:pPr>
              <a:buFontTx/>
              <a:buChar char="-"/>
            </a:pPr>
            <a:r>
              <a:rPr lang="cs-CZ" sz="1800" dirty="0" smtClean="0"/>
              <a:t>Státní škola, speciální pracoviště pro děti cizince</a:t>
            </a:r>
          </a:p>
          <a:p>
            <a:pPr>
              <a:buFontTx/>
              <a:buChar char="-"/>
            </a:pPr>
            <a:r>
              <a:rPr lang="cs-CZ" sz="1800" dirty="0" smtClean="0"/>
              <a:t>Nehezká, ale funkční budova ve vnitrozemí ostrova</a:t>
            </a:r>
          </a:p>
          <a:p>
            <a:pPr>
              <a:buFontTx/>
              <a:buChar char="-"/>
            </a:pPr>
            <a:r>
              <a:rPr lang="cs-CZ" sz="1800" dirty="0" smtClean="0"/>
              <a:t>Pouze pro cizince a emigranty. Speciální státní program pro děti, které vůbec neumí řeč (ani angličtinu ani maltštinu). Je to roční přípravka, po zvládnutí angličtiny se děti vrací do spádových škol. Je zde 27 národností.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589673" cy="2046771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rgbClr val="0070C0"/>
                </a:solidFill>
              </a:rPr>
              <a:t>Fleurette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School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of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Montesorri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xmlns="" id="{6E643387-91ED-4FA9-8719-5F1A2354AA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75" y="2505075"/>
            <a:ext cx="2763813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Zástupný obsah 28">
            <a:extLst>
              <a:ext uri="{FF2B5EF4-FFF2-40B4-BE49-F238E27FC236}">
                <a16:creationId xmlns:a16="http://schemas.microsoft.com/office/drawing/2014/main" xmlns="" id="{44F2548E-7627-4542-BD2D-FC81F50D99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2800" y="2965648"/>
            <a:ext cx="3684588" cy="27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93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905A5-4DC6-44ED-BCB8-C997056B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751283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</a:rPr>
              <a:t>Den první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6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CC8796-8D0E-4FE5-856C-FD4194EE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Pravidla třídy znázorněné piktogramy</a:t>
            </a:r>
          </a:p>
          <a:p>
            <a:r>
              <a:rPr lang="cs-CZ" sz="2000" dirty="0"/>
              <a:t>Různorodost není překážkou</a:t>
            </a:r>
          </a:p>
          <a:p>
            <a:r>
              <a:rPr lang="cs-CZ" sz="2000" dirty="0"/>
              <a:t>Téma: domov</a:t>
            </a:r>
          </a:p>
          <a:p>
            <a:endParaRPr lang="cs-CZ" sz="2000" dirty="0"/>
          </a:p>
          <a:p>
            <a:r>
              <a:rPr lang="cs-CZ" sz="2000" dirty="0"/>
              <a:t>Výstupy: </a:t>
            </a:r>
          </a:p>
          <a:p>
            <a:pPr marL="0" indent="0">
              <a:buNone/>
            </a:pPr>
            <a:r>
              <a:rPr lang="cs-CZ" sz="2000" dirty="0"/>
              <a:t>-zásada názornosti a dostupnosti</a:t>
            </a:r>
          </a:p>
          <a:p>
            <a:pPr marL="0" indent="0">
              <a:buNone/>
            </a:pPr>
            <a:r>
              <a:rPr lang="cs-CZ" sz="2000" dirty="0"/>
              <a:t>-práce s obrazem</a:t>
            </a:r>
          </a:p>
          <a:p>
            <a:pPr marL="0" indent="0">
              <a:buNone/>
            </a:pPr>
            <a:r>
              <a:rPr lang="cs-CZ" sz="2000" dirty="0"/>
              <a:t>-individuální přístup</a:t>
            </a:r>
          </a:p>
          <a:p>
            <a:pPr marL="0" indent="0">
              <a:buNone/>
            </a:pPr>
            <a:r>
              <a:rPr lang="cs-CZ" sz="2000" dirty="0"/>
              <a:t>-využití </a:t>
            </a:r>
            <a:r>
              <a:rPr lang="cs-CZ" sz="2000" dirty="0" err="1"/>
              <a:t>montesorri</a:t>
            </a:r>
            <a:r>
              <a:rPr lang="cs-CZ" sz="2000" dirty="0"/>
              <a:t> pomůcek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A054AA1-CA6D-4FBB-A6DF-86FA7A4F4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4360" y="1353487"/>
            <a:ext cx="6410415" cy="415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DABF7CD4-56BF-4E94-A39C-2A21C9F2E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3905" y="2210261"/>
            <a:ext cx="4572006" cy="299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107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21226" y="41813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5">
                    <a:lumMod val="75000"/>
                  </a:schemeClr>
                </a:solidFill>
              </a:rPr>
              <a:t>Třída mateřské školy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1646867A-FE8F-46D7-A9DC-D9F043BC65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xmlns="" id="{D9643CF6-BC6F-4DC3-AF05-BC688A189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5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728FF-EE90-48FE-BC31-6E83289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4" y="455888"/>
            <a:ext cx="4502426" cy="594622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5">
                    <a:lumMod val="75000"/>
                  </a:schemeClr>
                </a:solidFill>
              </a:rPr>
              <a:t>Den druhý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dirty="0">
                <a:latin typeface="+mn-lt"/>
              </a:rPr>
              <a:t>Individuální práce s dětmi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Předmatematická gramotnost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Postup a metody:</a:t>
            </a:r>
            <a:br>
              <a:rPr lang="cs-CZ" sz="2000" dirty="0">
                <a:latin typeface="+mn-lt"/>
              </a:rPr>
            </a:br>
            <a:r>
              <a:rPr lang="cs-CZ" sz="2000" dirty="0" err="1">
                <a:latin typeface="+mn-lt"/>
              </a:rPr>
              <a:t>montesorri</a:t>
            </a:r>
            <a:r>
              <a:rPr lang="cs-CZ" sz="2000" dirty="0">
                <a:latin typeface="+mn-lt"/>
              </a:rPr>
              <a:t> pomůcky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metoda </a:t>
            </a:r>
            <a:r>
              <a:rPr lang="cs-CZ" sz="2000" dirty="0" err="1">
                <a:latin typeface="+mn-lt"/>
              </a:rPr>
              <a:t>instuktáže</a:t>
            </a:r>
            <a:r>
              <a:rPr lang="cs-CZ" sz="2000" dirty="0">
                <a:latin typeface="+mn-lt"/>
              </a:rPr>
              <a:t>- děti s OMJ- zásada názornosti- opakované předvedení postupu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/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forma výuky individuální, kooperativní,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děti s OMJ promíchané s běžnými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děti pracují sami na svém koberečku 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/>
            </a:r>
            <a:br>
              <a:rPr lang="cs-CZ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0EC3B141-4176-4E34-AE57-28002E0E2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17" y="1825625"/>
            <a:ext cx="3164674" cy="414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99691D95-F45E-44EC-A764-FC4610505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47" y="886265"/>
            <a:ext cx="2778609" cy="420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1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851A3-3E81-4E27-A2F9-539E3D01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1"/>
            <a:ext cx="11059553" cy="86540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5">
                    <a:lumMod val="75000"/>
                  </a:schemeClr>
                </a:solidFill>
              </a:rPr>
              <a:t>Den třetí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BDB851-8BA2-4CE5-97BE-47B538E7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882" y="1035424"/>
            <a:ext cx="2389715" cy="5249139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/>
              <a:t>Tvořivé aktivity pro děti s OMJ</a:t>
            </a:r>
          </a:p>
          <a:p>
            <a:r>
              <a:rPr lang="cs-CZ" sz="2000" dirty="0"/>
              <a:t>-</a:t>
            </a:r>
            <a:r>
              <a:rPr lang="cs-CZ" sz="2000" b="0" dirty="0"/>
              <a:t>malba</a:t>
            </a:r>
          </a:p>
          <a:p>
            <a:r>
              <a:rPr lang="cs-CZ" sz="2000" b="0" dirty="0"/>
              <a:t>- otiskování</a:t>
            </a:r>
          </a:p>
          <a:p>
            <a:r>
              <a:rPr lang="cs-CZ" sz="2000" b="0" dirty="0"/>
              <a:t>-</a:t>
            </a:r>
            <a:r>
              <a:rPr lang="cs-CZ" sz="2000" b="0" dirty="0" err="1"/>
              <a:t>střhání</a:t>
            </a:r>
            <a:r>
              <a:rPr lang="cs-CZ" sz="2000" b="0" dirty="0"/>
              <a:t>, lepení</a:t>
            </a:r>
          </a:p>
          <a:p>
            <a:r>
              <a:rPr lang="cs-CZ" sz="2000" b="0" dirty="0"/>
              <a:t>Výstupy:</a:t>
            </a:r>
          </a:p>
          <a:p>
            <a:r>
              <a:rPr lang="cs-CZ" sz="2000" b="0" dirty="0"/>
              <a:t>-metoda názorně demonstrační</a:t>
            </a:r>
          </a:p>
          <a:p>
            <a:r>
              <a:rPr lang="cs-CZ" sz="2000" b="0" dirty="0"/>
              <a:t>-metoda slovní- rozhovor, děti s OMJ </a:t>
            </a:r>
          </a:p>
          <a:p>
            <a:r>
              <a:rPr lang="cs-CZ" sz="2000" b="0" dirty="0"/>
              <a:t>-individuální přístup asistenta pedagoga</a:t>
            </a:r>
          </a:p>
          <a:p>
            <a:r>
              <a:rPr lang="cs-CZ" sz="2000" b="0" dirty="0"/>
              <a:t> -rozvoj jemné motoriky </a:t>
            </a:r>
          </a:p>
          <a:p>
            <a:r>
              <a:rPr lang="cs-CZ" sz="2000" b="0" dirty="0"/>
              <a:t>-individuální opakování slovní zásoby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1548DD-20B8-431B-94D0-CA309B09D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662" y="1741885"/>
            <a:ext cx="2763441" cy="4750990"/>
          </a:xfrm>
        </p:spPr>
        <p:txBody>
          <a:bodyPr>
            <a:noAutofit/>
          </a:bodyPr>
          <a:lstStyle/>
          <a:p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Nejmladší děti-3-4 roky</a:t>
            </a:r>
          </a:p>
          <a:p>
            <a:r>
              <a:rPr lang="cs-CZ" sz="2000" b="0" dirty="0"/>
              <a:t>-jednoduché aktivity</a:t>
            </a:r>
          </a:p>
          <a:p>
            <a:r>
              <a:rPr lang="cs-CZ" sz="2000" b="0" dirty="0"/>
              <a:t>-manipulace s předměty</a:t>
            </a:r>
          </a:p>
          <a:p>
            <a:r>
              <a:rPr lang="cs-CZ" sz="2000" b="0" dirty="0"/>
              <a:t>-práce s modelínou</a:t>
            </a:r>
          </a:p>
          <a:p>
            <a:r>
              <a:rPr lang="cs-CZ" sz="2000" b="0" dirty="0"/>
              <a:t>-zpěv písně podle CD</a:t>
            </a:r>
          </a:p>
          <a:p>
            <a:r>
              <a:rPr lang="cs-CZ" sz="2000" b="0" dirty="0"/>
              <a:t> s pohybem</a:t>
            </a:r>
          </a:p>
          <a:p>
            <a:r>
              <a:rPr lang="cs-CZ" sz="2000" b="0" dirty="0"/>
              <a:t>Metoda názorně demonstrační</a:t>
            </a:r>
          </a:p>
          <a:p>
            <a:r>
              <a:rPr lang="cs-CZ" sz="2000" b="0" dirty="0"/>
              <a:t>-využití hudebně pohybových aktivit</a:t>
            </a:r>
          </a:p>
          <a:p>
            <a:r>
              <a:rPr lang="cs-CZ" sz="2000" b="0" dirty="0"/>
              <a:t>-děti s OMJ – četba příběhu – pomoc s pochopením textu formou obrázků </a:t>
            </a:r>
          </a:p>
          <a:p>
            <a:r>
              <a:rPr lang="cs-CZ" sz="2000" b="0" dirty="0"/>
              <a:t>Forma- individuální</a:t>
            </a:r>
          </a:p>
          <a:p>
            <a:r>
              <a:rPr lang="cs-CZ" sz="2000" b="0" dirty="0"/>
              <a:t>skupinová-zpěv, pohyb</a:t>
            </a:r>
          </a:p>
          <a:p>
            <a:r>
              <a:rPr lang="cs-CZ" sz="2000" b="0" dirty="0"/>
              <a:t>Děti s OMJ pracují formou nápodoby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497B289-F718-4B9F-8CDD-76226FE4A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82" y="1479785"/>
            <a:ext cx="3073818" cy="475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33991D8-FA6C-473A-BD7F-7A391335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5783" y="2481427"/>
            <a:ext cx="4415306" cy="285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587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Dostatek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pomůcek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ke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společné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individuální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práci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</a:rPr>
              <a:t> s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</a:rPr>
              <a:t>dětmi</a:t>
            </a:r>
            <a:endParaRPr lang="en-US" sz="3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52ED6C-3CE1-487A-8DB9-E92A50257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2238"/>
            <a:ext cx="396557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F31C51D-07C8-4175-AF04-8D685C05F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22238"/>
            <a:ext cx="6999288" cy="523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15C42BB-CEBB-46D7-AB77-6F09E843A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157538"/>
            <a:ext cx="3965575" cy="219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28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Maria Regina </a:t>
            </a:r>
            <a:r>
              <a:rPr lang="cs-CZ" b="1" dirty="0" err="1"/>
              <a:t>College</a:t>
            </a:r>
            <a:r>
              <a:rPr lang="cs-CZ" b="1" dirty="0"/>
              <a:t> </a:t>
            </a:r>
            <a:r>
              <a:rPr lang="cs-CZ" b="1" dirty="0" err="1"/>
              <a:t>Naxxar</a:t>
            </a:r>
            <a:r>
              <a:rPr lang="cs-CZ" b="1" dirty="0"/>
              <a:t> </a:t>
            </a:r>
            <a:r>
              <a:rPr lang="cs-CZ" b="1" dirty="0" err="1"/>
              <a:t>Induction</a:t>
            </a:r>
            <a:r>
              <a:rPr lang="cs-CZ" b="1" dirty="0"/>
              <a:t> Centre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25FAAFE-0046-4AB6-A958-79755EA88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4" y="1499347"/>
            <a:ext cx="7046260" cy="499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9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685</Words>
  <Application>Microsoft Office PowerPoint</Application>
  <PresentationFormat>Vlastní</PresentationFormat>
  <Paragraphs>118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Office Theme</vt:lpstr>
      <vt:lpstr>Stáž Malta 20.-23.10.2019</vt:lpstr>
      <vt:lpstr>Navštívené školy:</vt:lpstr>
      <vt:lpstr>Fleurette School of Montesorri</vt:lpstr>
      <vt:lpstr>Den první</vt:lpstr>
      <vt:lpstr>Třída mateřské školy:</vt:lpstr>
      <vt:lpstr>Den druhý   Individuální práce s dětmi Předmatematická gramotnost Postup a metody: montesorri pomůcky  metoda instuktáže- děti s OMJ- zásada názornosti- opakované předvedení postupu  forma výuky individuální, kooperativní,  děti s OMJ promíchané s běžnými děti pracují sami na svém koberečku   </vt:lpstr>
      <vt:lpstr>Den třetí</vt:lpstr>
      <vt:lpstr>Dostatek pomůcek ke společné i individuální práci s dětmi</vt:lpstr>
      <vt:lpstr>Maria Regina College Naxxar Induction Centre</vt:lpstr>
      <vt:lpstr>Prezentace aplikace PowerPoint</vt:lpstr>
      <vt:lpstr>Prezentace aplikace PowerPoint</vt:lpstr>
      <vt:lpstr>       Den druhý</vt:lpstr>
      <vt:lpstr>Prezentace aplikace PowerPoint</vt:lpstr>
      <vt:lpstr>Den třetí</vt:lpstr>
      <vt:lpstr>Prezentace aplikace PowerPoint</vt:lpstr>
      <vt:lpstr>Děkujeme za pozornost Monika Fischkandlová Mgr. Alena Slípková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Worker</cp:lastModifiedBy>
  <cp:revision>60</cp:revision>
  <dcterms:created xsi:type="dcterms:W3CDTF">2019-06-18T11:04:52Z</dcterms:created>
  <dcterms:modified xsi:type="dcterms:W3CDTF">2019-12-20T13:40:58Z</dcterms:modified>
</cp:coreProperties>
</file>