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5" r:id="rId4"/>
    <p:sldId id="258" r:id="rId5"/>
    <p:sldId id="266" r:id="rId6"/>
    <p:sldId id="259" r:id="rId7"/>
    <p:sldId id="260" r:id="rId8"/>
    <p:sldId id="267" r:id="rId9"/>
    <p:sldId id="268" r:id="rId10"/>
    <p:sldId id="261" r:id="rId11"/>
    <p:sldId id="262" r:id="rId12"/>
    <p:sldId id="269" r:id="rId13"/>
    <p:sldId id="263" r:id="rId14"/>
    <p:sldId id="270" r:id="rId15"/>
    <p:sldId id="2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A018F53-2466-4DD9-A59E-6F2C1975F03B}">
          <p14:sldIdLst>
            <p14:sldId id="256"/>
            <p14:sldId id="257"/>
            <p14:sldId id="265"/>
            <p14:sldId id="258"/>
            <p14:sldId id="266"/>
            <p14:sldId id="259"/>
            <p14:sldId id="260"/>
            <p14:sldId id="267"/>
            <p14:sldId id="268"/>
            <p14:sldId id="261"/>
            <p14:sldId id="262"/>
            <p14:sldId id="269"/>
            <p14:sldId id="263"/>
            <p14:sldId id="270"/>
            <p14:sldId id="264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Ivanecká" initials="MI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23" d="100"/>
          <a:sy n="123" d="100"/>
        </p:scale>
        <p:origin x="-1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67F56-A0C2-48E6-AA17-052F3FA019A4}" type="datetimeFigureOut">
              <a:rPr lang="cs-CZ" smtClean="0"/>
              <a:t>16.10.2019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C4F76-B04D-4C5C-AFA2-2E67169872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8047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231ECA-6767-4475-B4B4-7C12225FA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F75D520-F3E1-4446-814C-5D85CF2D6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238D85-B636-411A-B2EC-77BF8D72C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0B66-A636-4CB4-B946-27BC40646AE7}" type="datetime1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36F5B5-5F20-42E2-A0C8-CCB81E2C4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A3CEBB-5EA5-4F9C-9470-72C78B6E9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78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ABBC13-F769-4452-BA6E-752257031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587F07A-03E1-4561-9FF5-E468236905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B14022-D694-44E3-A136-D4AF563BA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A685C-BE9E-4B31-953F-D7F9320E17F0}" type="datetime1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FA67CEC-080D-4C0E-96E6-32356D8FB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FBEE13C-4FE5-48D5-9075-09DEFF74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282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725F265-93E1-4846-8F08-B9B920CDEF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C60E746-9241-4D87-B3A9-D84B13772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853D28-7351-4B90-BD0D-E77483FC9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FD8AA-AC15-4D7D-A93B-0A66B18D33E7}" type="datetime1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4390610-A684-4D44-AEA1-277618DCB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7C5A6F-7F31-4660-A7F2-1792633A8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99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43D7FF-6D89-4A0B-B1EC-6CAC3521F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9FE223A-CCA3-4AD6-B7ED-152A4E25C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5AD553E-FFA1-415D-A988-A1D6C4FC9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8A229-1DC6-4DFC-B9BC-F6AD5CAF4248}" type="datetime1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B1A5DB-DD37-4F81-9BEB-EAAAED773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D44A35-1E9F-46B8-BB12-961D7C64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09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CC2EBB-0CD9-4EBA-91AD-031FF2CB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7D44638-F60E-4BF8-93A5-A482EDA22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FDC2CE-68EB-45AF-A577-6CA849E2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D9CED-1139-4149-92E2-C7AB7F355714}" type="datetime1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BAEB813-8D0F-4031-8834-7E8C33F49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0C59625-B05C-4BE1-8EC4-487DDA291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59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811D5F-D10C-4E3B-94D3-BEBFDCDD2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A40F39D-D7F1-49CA-9D59-D9E34DC067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B48886F-B07A-4CAA-906C-E652CEEE2B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1C1D634-7CC2-474F-AAC5-2BB6F01D2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CC0E-7671-4F82-B8CF-C2B3F4DAF315}" type="datetime1">
              <a:rPr lang="en-US" smtClean="0"/>
              <a:t>10/16/2019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9673D3-A59C-4416-A123-C606FA43B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00D334F-ECCF-40D3-BC62-A42B042BF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96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04BE59-FF94-4C59-AE6B-32EDB8F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3316367-0AE7-4E72-BAC9-C450CE3B8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DABE097-71E1-417B-9503-EFF5A02E6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681AF44-E919-408D-8393-2A2DE5A042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14F36AF-0B47-4087-A659-39F2675306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9907E4E-E196-4FF1-91C9-1B0C7D23D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C92A-1941-4558-9309-822B73E5211B}" type="datetime1">
              <a:rPr lang="en-US" smtClean="0"/>
              <a:t>10/16/2019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84C590D-19F6-471F-91CB-7078F0F6B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99A2722-177C-4FAF-92CD-7CF43E00B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3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0E8621-A5B0-42F9-8076-D512DC4E4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4B600CB-0FD6-4A36-A12A-065595EA9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FA2B-F637-431C-9181-54CFD7793D57}" type="datetime1">
              <a:rPr lang="en-US" smtClean="0"/>
              <a:t>10/16/2019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9E38474-80D7-412B-AAA5-CA992493A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657E06D-7DE4-4194-A0B4-B9AB4AC79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93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45D6A17-AAEE-4099-A70A-F2528F8C6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9DE5A-A2D2-46A2-B03B-FA22707B3178}" type="datetime1">
              <a:rPr lang="en-US" smtClean="0"/>
              <a:t>10/16/2019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0500F05-BFD6-41E4-B477-ABCC8DD67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794DFFD-F4E3-4AED-8B25-F0C25208A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122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220EA2-F58C-4111-B0F1-A99FBA11C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85B95E9-CC42-464A-A01C-3DDF3187B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FE3C888-C5F0-41AF-B1E1-D3FD2E6B0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1DDBA6-7567-440A-844D-E57DF52EA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681C-F686-4EA6-8174-222607213346}" type="datetime1">
              <a:rPr lang="en-US" smtClean="0"/>
              <a:t>10/16/2019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95C93E9-C251-4A86-9FC6-905A4EB3E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6565C9D-1B7C-40CE-9DB6-5BA69AE59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26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A3C790-D85A-422C-B543-527D7791A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E055AEC-E9AA-490D-919F-CEDCA6538B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45FB605-0CDE-4843-BC62-2FD5631182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38DB928-9344-4BBC-9BC4-3B1B3C379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AEB32-C691-4458-B6C7-5A2EE61AE065}" type="datetime1">
              <a:rPr lang="en-US" smtClean="0"/>
              <a:t>10/16/2019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901E440-5228-41F8-A718-7217E0455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3CFB4BC-FD7A-4E07-BDD1-DB82E9BA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73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BEB3041-460D-4E70-9A01-666B55DAF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06ADEBA-BA3F-4644-8EF6-DD35D2218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EF5158-08E1-4F53-8E52-3797286424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3E2F4-795F-4669-BF80-A4A33AA58D93}" type="datetime1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9BB3D-8080-485C-BF9D-6D885FD4F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41A0F8-175D-4E57-AD82-E39D416DE1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FD1163-8954-49A4-8CC5-6650AE0C2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2475"/>
            <a:ext cx="9144000" cy="3277488"/>
          </a:xfrm>
        </p:spPr>
        <p:txBody>
          <a:bodyPr/>
          <a:lstStyle/>
          <a:p>
            <a:r>
              <a:rPr lang="cs-CZ" dirty="0"/>
              <a:t>Stáž Alicante Španělsko</a:t>
            </a:r>
            <a:br>
              <a:rPr lang="cs-CZ" dirty="0"/>
            </a:br>
            <a:r>
              <a:rPr lang="cs-CZ" dirty="0"/>
              <a:t>27.-30.5.2019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5B92776-A07A-47DE-B886-80C032418B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Mateřská škola, Praha 4, Němčická 16</a:t>
            </a:r>
            <a:endParaRPr lang="cs-CZ" dirty="0"/>
          </a:p>
          <a:p>
            <a:r>
              <a:rPr lang="cs-CZ" dirty="0"/>
              <a:t>Stážistky:</a:t>
            </a:r>
          </a:p>
          <a:p>
            <a:r>
              <a:rPr lang="cs-CZ" dirty="0"/>
              <a:t>Mgr. </a:t>
            </a:r>
            <a:r>
              <a:rPr lang="cs-CZ" dirty="0" smtClean="0"/>
              <a:t>Alena Slípková</a:t>
            </a:r>
            <a:endParaRPr lang="cs-CZ" dirty="0"/>
          </a:p>
          <a:p>
            <a:r>
              <a:rPr lang="cs-CZ" dirty="0" smtClean="0"/>
              <a:t>Bc. Jitka Vacková</a:t>
            </a:r>
            <a:endParaRPr lang="en-US" dirty="0"/>
          </a:p>
        </p:txBody>
      </p:sp>
      <p:pic>
        <p:nvPicPr>
          <p:cNvPr id="7" name="Obrázek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716" y="505562"/>
            <a:ext cx="3228975" cy="640715"/>
          </a:xfrm>
          <a:prstGeom prst="rect">
            <a:avLst/>
          </a:prstGeom>
        </p:spPr>
      </p:pic>
      <p:pic>
        <p:nvPicPr>
          <p:cNvPr id="8" name="Obrázek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46" y="450683"/>
            <a:ext cx="641350" cy="64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48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966DEF-D433-426D-87B7-A9543DDCC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/>
              <a:t>Den </a:t>
            </a:r>
            <a:r>
              <a:rPr lang="cs-CZ" sz="3200" b="1" dirty="0"/>
              <a:t>první 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C941DB-B9C1-47E5-A71A-8CA8AF2BC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34440"/>
            <a:ext cx="2157935" cy="4955222"/>
          </a:xfrm>
        </p:spPr>
        <p:txBody>
          <a:bodyPr>
            <a:normAutofit lnSpcReduction="10000"/>
          </a:bodyPr>
          <a:lstStyle/>
          <a:p>
            <a:r>
              <a:rPr lang="cs-CZ" sz="1600" b="0" dirty="0"/>
              <a:t>V zájmu školy  je vytvořit návyk pravidelného pohybu, implementace pohybových činností do co nejvíce možných aktivit spojených s učením</a:t>
            </a:r>
          </a:p>
          <a:p>
            <a:r>
              <a:rPr lang="cs-CZ" sz="1600" b="0" dirty="0"/>
              <a:t>Metody:</a:t>
            </a:r>
          </a:p>
          <a:p>
            <a:r>
              <a:rPr lang="cs-CZ" sz="1600" b="0" dirty="0"/>
              <a:t>-Aktivizující metody- metoda inscenační (simulace olympijských her)</a:t>
            </a:r>
          </a:p>
          <a:p>
            <a:r>
              <a:rPr lang="cs-CZ" sz="1600" b="0" dirty="0"/>
              <a:t>-didaktické hry-učení se správnemu postoji, rozvíjení obratnosti, lokomocí a současně upevňovat jednotkovou soustavu počítáním překážek, stanovišť, počtu dětí v </a:t>
            </a:r>
            <a:r>
              <a:rPr lang="cs-CZ" sz="1600" b="0" dirty="0" smtClean="0"/>
              <a:t>týmu</a:t>
            </a:r>
            <a:r>
              <a:rPr lang="cs-CZ" sz="1600" b="0" dirty="0"/>
              <a:t>, „o jeden více/méně“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AE791F8B-478A-4426-A495-C8368D3E46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301" y="1813560"/>
            <a:ext cx="2641339" cy="4376101"/>
          </a:xfrm>
        </p:spPr>
      </p:pic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14104F5-15BE-4409-9078-8ED387360F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2"/>
            <a:ext cx="2401888" cy="4508499"/>
          </a:xfrm>
        </p:spPr>
        <p:txBody>
          <a:bodyPr>
            <a:normAutofit/>
          </a:bodyPr>
          <a:lstStyle/>
          <a:p>
            <a:r>
              <a:rPr lang="cs-CZ" sz="1600" b="0" dirty="0"/>
              <a:t>Výstup: zapojení dětí s OMJ plynule, opakovaný výklad, forma skupinová </a:t>
            </a:r>
            <a:r>
              <a:rPr lang="cs-CZ" sz="1600" b="0" dirty="0" smtClean="0"/>
              <a:t>kooperativní, individuální přístup</a:t>
            </a:r>
            <a:endParaRPr lang="cs-CZ" sz="1600" b="0" dirty="0"/>
          </a:p>
          <a:p>
            <a:r>
              <a:rPr lang="cs-CZ" sz="1600" b="0" dirty="0" smtClean="0"/>
              <a:t>Dodržená </a:t>
            </a:r>
            <a:r>
              <a:rPr lang="cs-CZ" sz="1600" b="0" dirty="0"/>
              <a:t>zásada </a:t>
            </a:r>
            <a:r>
              <a:rPr lang="cs-CZ" sz="1600" b="0" dirty="0" smtClean="0"/>
              <a:t>názornosti – co nás dnes čeká</a:t>
            </a:r>
          </a:p>
          <a:p>
            <a:r>
              <a:rPr lang="cs-CZ" sz="1600" b="0" dirty="0" smtClean="0"/>
              <a:t>Posilování sebevědomí dětí s OMJ – vždy využití pochvaly a povzbuzení dětí</a:t>
            </a:r>
            <a:endParaRPr lang="cs-CZ" sz="1600" b="0" dirty="0"/>
          </a:p>
          <a:p>
            <a:r>
              <a:rPr lang="cs-CZ" sz="1600" b="0" dirty="0"/>
              <a:t>Na stanovištích- </a:t>
            </a:r>
            <a:r>
              <a:rPr lang="cs-CZ" sz="1600" b="0" dirty="0" smtClean="0"/>
              <a:t>děti s OMJ jsou promíchané </a:t>
            </a:r>
            <a:r>
              <a:rPr lang="cs-CZ" sz="1600" b="0" dirty="0"/>
              <a:t>s běžnými dětmi, nuceni </a:t>
            </a:r>
            <a:r>
              <a:rPr lang="cs-CZ" sz="1600" b="0" dirty="0" smtClean="0"/>
              <a:t>komunikovat a spolupracovat</a:t>
            </a:r>
            <a:endParaRPr lang="cs-CZ" sz="1600" b="0" dirty="0"/>
          </a:p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="" xmlns:a16="http://schemas.microsoft.com/office/drawing/2014/main" id="{436128C5-4FAF-480A-882E-E92CFB82402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590" y="1867804"/>
            <a:ext cx="2781300" cy="4508499"/>
          </a:xfr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316" y="1884104"/>
            <a:ext cx="2722534" cy="455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508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B59B779-9088-464D-886C-F0D0DE72F1E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12922" y="1216617"/>
            <a:ext cx="2936928" cy="4432515"/>
          </a:xfrm>
        </p:spPr>
        <p:txBody>
          <a:bodyPr>
            <a:normAutofit fontScale="85000" lnSpcReduction="20000"/>
          </a:bodyPr>
          <a:lstStyle/>
          <a:p>
            <a:r>
              <a:rPr lang="cs-CZ" sz="1600" b="0" dirty="0"/>
              <a:t>Matematická pregramotnost/základy finanční gramotnosti</a:t>
            </a:r>
          </a:p>
          <a:p>
            <a:r>
              <a:rPr lang="cs-CZ" sz="1600" b="0" dirty="0"/>
              <a:t>-zapojení dětí s OMJ, skupinová forma</a:t>
            </a:r>
          </a:p>
          <a:p>
            <a:r>
              <a:rPr lang="cs-CZ" sz="1600" b="0" dirty="0" smtClean="0"/>
              <a:t>Výstup - </a:t>
            </a:r>
            <a:r>
              <a:rPr lang="cs-CZ" sz="1500" b="0" dirty="0"/>
              <a:t>poznávaní</a:t>
            </a:r>
            <a:r>
              <a:rPr lang="cs-CZ" sz="1600" b="0" dirty="0"/>
              <a:t> </a:t>
            </a:r>
            <a:r>
              <a:rPr lang="cs-CZ" sz="1600" b="0" dirty="0" smtClean="0"/>
              <a:t>peněz </a:t>
            </a:r>
            <a:r>
              <a:rPr lang="cs-CZ" sz="1600" b="0" dirty="0"/>
              <a:t>a jejich </a:t>
            </a:r>
            <a:r>
              <a:rPr lang="cs-CZ" sz="1600" b="0" dirty="0" smtClean="0"/>
              <a:t>hodnoty, pojmenování věcí v obchodě</a:t>
            </a:r>
            <a:endParaRPr lang="cs-CZ" sz="1600" b="0" dirty="0"/>
          </a:p>
          <a:p>
            <a:r>
              <a:rPr lang="cs-CZ" sz="1600" b="0" dirty="0"/>
              <a:t>Metody:</a:t>
            </a:r>
          </a:p>
          <a:p>
            <a:r>
              <a:rPr lang="cs-CZ" sz="1600" b="0" dirty="0"/>
              <a:t>-metoda slovní- vysvětlení, kde se setkáváme s </a:t>
            </a:r>
            <a:r>
              <a:rPr lang="cs-CZ" sz="1600" b="0" dirty="0" smtClean="0"/>
              <a:t>penězi- obchod</a:t>
            </a:r>
            <a:endParaRPr lang="cs-CZ" sz="1600" b="0" dirty="0"/>
          </a:p>
          <a:p>
            <a:r>
              <a:rPr lang="cs-CZ" sz="1600" b="0" dirty="0"/>
              <a:t>-metoda dovednostně praktická-vyhodnocení reální hodnoty věcí</a:t>
            </a:r>
          </a:p>
          <a:p>
            <a:r>
              <a:rPr lang="cs-CZ" sz="1600" b="0" dirty="0"/>
              <a:t>-metoda didaktické hry-hra na obchod-nácvik komunikace pozdravit, poděkovat, poprosit</a:t>
            </a:r>
            <a:r>
              <a:rPr lang="cs-CZ" sz="1600" b="0" dirty="0" smtClean="0"/>
              <a:t>...</a:t>
            </a:r>
          </a:p>
          <a:p>
            <a:r>
              <a:rPr lang="cs-CZ" sz="1600" dirty="0" smtClean="0"/>
              <a:t>Třída má společná pravidla – vizuální podpora pro děti s OMJ</a:t>
            </a:r>
          </a:p>
          <a:p>
            <a:r>
              <a:rPr lang="cs-CZ" sz="1600" dirty="0" smtClean="0"/>
              <a:t>Podpora kamarádských vztahů ve třídě, komunitní kruh, chvilka náboženství</a:t>
            </a:r>
          </a:p>
          <a:p>
            <a:endParaRPr lang="cs-CZ" sz="1600" dirty="0" smtClean="0"/>
          </a:p>
          <a:p>
            <a:endParaRPr lang="cs-CZ" sz="1600" b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E477162-3B09-42CC-A168-E813FF6A051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797086" y="1278611"/>
            <a:ext cx="46494" cy="201477"/>
          </a:xfrm>
        </p:spPr>
        <p:txBody>
          <a:bodyPr>
            <a:normAutofit fontScale="62500" lnSpcReduction="20000"/>
          </a:bodyPr>
          <a:lstStyle/>
          <a:p>
            <a:endParaRPr lang="cs-CZ" sz="1600" b="0" dirty="0"/>
          </a:p>
          <a:p>
            <a:endParaRPr lang="cs-CZ" sz="1600" b="0" dirty="0"/>
          </a:p>
          <a:p>
            <a:endParaRPr lang="cs-CZ" sz="1600" b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B286A2-CD05-4397-8A64-10C9F3980F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6"/>
            <a:ext cx="10515600" cy="828244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       Den </a:t>
            </a:r>
            <a:r>
              <a:rPr lang="cs-CZ" sz="3600" b="1" dirty="0"/>
              <a:t>druhý</a:t>
            </a:r>
            <a:endParaRPr lang="en-US" sz="3600" dirty="0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xmlns="" xmlns:lc="http://schemas.openxmlformats.org/drawingml/2006/lockedCanvas" id="{E04E37E4-80EB-47B9-80FF-8C8CED782E2C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125" y="1108129"/>
            <a:ext cx="2341455" cy="4277532"/>
          </a:xfrm>
          <a:prstGeom prst="rect">
            <a:avLst/>
          </a:prstGeom>
        </p:spPr>
      </p:pic>
      <p:pic>
        <p:nvPicPr>
          <p:cNvPr id="8194" name="Picture 2" descr="https://img35.rajce.idnes.cz/d3501/16/16093/16093506_d9cb9d14efa55970f304da28ec033495/images/IMG_1387.jpg?v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50" y="1038387"/>
            <a:ext cx="5439905" cy="447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566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627682" y="1170122"/>
            <a:ext cx="2479728" cy="5449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prstClr val="black"/>
                </a:solidFill>
              </a:rPr>
              <a:t>Peer program- </a:t>
            </a:r>
            <a:r>
              <a:rPr lang="cs-CZ" sz="1400" dirty="0">
                <a:solidFill>
                  <a:prstClr val="black"/>
                </a:solidFill>
              </a:rPr>
              <a:t>starší dětí učí mladší. Specialita školy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prstClr val="black"/>
                </a:solidFill>
              </a:rPr>
              <a:t>Náročné téma- úspěšné ženy v </a:t>
            </a:r>
            <a:r>
              <a:rPr lang="cs-CZ" sz="1400" dirty="0" smtClean="0">
                <a:solidFill>
                  <a:prstClr val="black"/>
                </a:solidFill>
              </a:rPr>
              <a:t>historii, spolupráce s rodiči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400" dirty="0" smtClean="0">
                <a:solidFill>
                  <a:prstClr val="black"/>
                </a:solidFill>
              </a:rPr>
              <a:t>Práce s příběhem, využití knih, individuální práce s dětmi s OMJ</a:t>
            </a:r>
            <a:endParaRPr lang="cs-CZ" sz="1400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prstClr val="black"/>
                </a:solidFill>
              </a:rPr>
              <a:t>Metody: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prstClr val="black"/>
                </a:solidFill>
              </a:rPr>
              <a:t>Názorně </a:t>
            </a:r>
            <a:r>
              <a:rPr lang="cs-CZ" sz="1400" dirty="0" err="1">
                <a:solidFill>
                  <a:prstClr val="black"/>
                </a:solidFill>
              </a:rPr>
              <a:t>demonstrační-vysvětlení</a:t>
            </a:r>
            <a:r>
              <a:rPr lang="cs-CZ" sz="1400" dirty="0">
                <a:solidFill>
                  <a:prstClr val="black"/>
                </a:solidFill>
              </a:rPr>
              <a:t> starším dítětem, kdo je na obrázku, jaký přínos měla daná žena pro </a:t>
            </a:r>
            <a:r>
              <a:rPr lang="cs-CZ" sz="1400" dirty="0" smtClean="0">
                <a:solidFill>
                  <a:prstClr val="black"/>
                </a:solidFill>
              </a:rPr>
              <a:t>společnost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400" dirty="0" smtClean="0">
                <a:solidFill>
                  <a:prstClr val="black"/>
                </a:solidFill>
              </a:rPr>
              <a:t>Využití školní knihovny</a:t>
            </a:r>
            <a:endParaRPr lang="cs-CZ" sz="1400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prstClr val="black"/>
                </a:solidFill>
              </a:rPr>
              <a:t>Metoda projektové výuky- kreslení, čtení příběhu, hra divadla vše na uvedené téma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400" dirty="0" smtClean="0">
                <a:solidFill>
                  <a:prstClr val="black"/>
                </a:solidFill>
              </a:rPr>
              <a:t>Forma</a:t>
            </a:r>
            <a:r>
              <a:rPr lang="cs-CZ" sz="1400" dirty="0">
                <a:solidFill>
                  <a:prstClr val="black"/>
                </a:solidFill>
              </a:rPr>
              <a:t>: skupinová, ve dvojicích (st.+</a:t>
            </a:r>
            <a:r>
              <a:rPr lang="cs-CZ" sz="1400" dirty="0" err="1">
                <a:solidFill>
                  <a:prstClr val="black"/>
                </a:solidFill>
              </a:rPr>
              <a:t>ml.dítě</a:t>
            </a:r>
            <a:r>
              <a:rPr lang="cs-CZ" sz="1400" dirty="0">
                <a:solidFill>
                  <a:prstClr val="black"/>
                </a:solidFill>
              </a:rPr>
              <a:t>) zapojené děti s OMJ především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144" y="653844"/>
            <a:ext cx="3099659" cy="206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https://img35.rajce.idnes.cz/d3501/16/16093/16093506_d9cb9d14efa55970f304da28ec033495/images/IMG_1338.jpg?v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177" y="3359102"/>
            <a:ext cx="5241009" cy="326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img35.rajce.idnes.cz/d3501/16/16093/16093506_d9cb9d14efa55970f304da28ec033495/images/IMG_1348.jpg?v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336" y="342269"/>
            <a:ext cx="4295612" cy="286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573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8FD602-5A6E-499D-8F3A-3BFCF4F27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/>
              <a:t>Den </a:t>
            </a:r>
            <a:r>
              <a:rPr lang="cs-CZ" sz="3600" b="1" dirty="0"/>
              <a:t>třetí</a:t>
            </a: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9E79EE1-B7B3-489E-9A77-3161D5638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08288"/>
            <a:ext cx="2671467" cy="5099901"/>
          </a:xfrm>
        </p:spPr>
        <p:txBody>
          <a:bodyPr>
            <a:noAutofit/>
          </a:bodyPr>
          <a:lstStyle/>
          <a:p>
            <a:r>
              <a:rPr lang="cs-CZ" sz="1200" dirty="0"/>
              <a:t>Tvořivé aktivity</a:t>
            </a:r>
          </a:p>
          <a:p>
            <a:r>
              <a:rPr lang="cs-CZ" sz="1200" b="0" dirty="0"/>
              <a:t>Čtení příběhu s obrázkovou podporou- děti s OMJ snadné pochopení, následně ztvárnění představy- volná malba</a:t>
            </a:r>
          </a:p>
          <a:p>
            <a:r>
              <a:rPr lang="cs-CZ" sz="1200" b="0" dirty="0"/>
              <a:t>Metody:</a:t>
            </a:r>
          </a:p>
          <a:p>
            <a:r>
              <a:rPr lang="cs-CZ" sz="1200" b="0" dirty="0"/>
              <a:t>-Slovně názorná</a:t>
            </a:r>
          </a:p>
          <a:p>
            <a:r>
              <a:rPr lang="cs-CZ" sz="1200" b="0" dirty="0"/>
              <a:t>-Dovednostně praktická</a:t>
            </a:r>
          </a:p>
          <a:p>
            <a:r>
              <a:rPr lang="cs-CZ" sz="1200" b="0" dirty="0"/>
              <a:t>Výstup: upevnění slovní zásoby-zpětná vazba s asistentem</a:t>
            </a:r>
          </a:p>
          <a:p>
            <a:r>
              <a:rPr lang="cs-CZ" sz="1200" dirty="0"/>
              <a:t>Rozvoj sluchového vnímání a analýza</a:t>
            </a:r>
          </a:p>
          <a:p>
            <a:r>
              <a:rPr lang="cs-CZ" sz="1200" b="0" dirty="0"/>
              <a:t>-počítaní hlásek ve slově- tolik mušlí kolik hlásek má slovo </a:t>
            </a:r>
          </a:p>
          <a:p>
            <a:r>
              <a:rPr lang="cs-CZ" sz="1200" b="0" dirty="0"/>
              <a:t>-identifikace písmena na začátku slova (jména)</a:t>
            </a:r>
          </a:p>
          <a:p>
            <a:r>
              <a:rPr lang="cs-CZ" sz="1200" b="0" dirty="0"/>
              <a:t>-Forma- individuální, děti s OMJ opakování aktivity s asistentem</a:t>
            </a:r>
          </a:p>
          <a:p>
            <a:r>
              <a:rPr lang="cs-CZ" sz="1200" b="0" dirty="0"/>
              <a:t>Metoda-analyticko-syntetická</a:t>
            </a:r>
          </a:p>
          <a:p>
            <a:r>
              <a:rPr lang="cs-CZ" sz="1200" b="0" dirty="0"/>
              <a:t>Zásada názornosti a konkrétnosti</a:t>
            </a:r>
          </a:p>
          <a:p>
            <a:r>
              <a:rPr lang="cs-CZ" sz="1200" b="0" dirty="0"/>
              <a:t>Výstup-identifikace písmen na začátku slova, spojení s konkrétním jménem a dítětem</a:t>
            </a:r>
            <a:endParaRPr lang="cs-CZ" sz="12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3BA42A82-BB4B-4DB5-BB8F-D0A7B45700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75" y="1690688"/>
            <a:ext cx="3224213" cy="3955967"/>
          </a:xfrm>
        </p:spPr>
      </p:pic>
      <p:pic>
        <p:nvPicPr>
          <p:cNvPr id="1024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938" y="1666925"/>
            <a:ext cx="3730221" cy="397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525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48" y="935703"/>
            <a:ext cx="5222929" cy="491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122" y="935704"/>
            <a:ext cx="5964677" cy="491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966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A6175A-C645-466F-97EF-108F5F8DB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12922"/>
            <a:ext cx="9144000" cy="4533253"/>
          </a:xfrm>
        </p:spPr>
        <p:txBody>
          <a:bodyPr>
            <a:normAutofit/>
          </a:bodyPr>
          <a:lstStyle/>
          <a:p>
            <a:r>
              <a:rPr lang="cs-CZ" dirty="0"/>
              <a:t>Děkujeme za </a:t>
            </a:r>
            <a:r>
              <a:rPr lang="cs-CZ" dirty="0" smtClean="0"/>
              <a:t>pozornost: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Mgr. </a:t>
            </a:r>
            <a:r>
              <a:rPr lang="cs-CZ" dirty="0" smtClean="0"/>
              <a:t>Alena Slípková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Bc. </a:t>
            </a:r>
            <a:r>
              <a:rPr lang="cs-CZ" dirty="0" err="1" smtClean="0"/>
              <a:t>JitkaVacková</a:t>
            </a:r>
            <a:r>
              <a:rPr lang="cs-CZ" dirty="0" smtClean="0"/>
              <a:t>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AC288B4-0271-4FC3-B55C-EECF32727C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Obrázek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692" y="509746"/>
            <a:ext cx="641350" cy="641350"/>
          </a:xfrm>
          <a:prstGeom prst="rect">
            <a:avLst/>
          </a:prstGeom>
        </p:spPr>
      </p:pic>
      <p:pic>
        <p:nvPicPr>
          <p:cNvPr id="9" name="Obrázek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92" y="587241"/>
            <a:ext cx="3228975" cy="64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4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FF55FB-42E8-4F8D-A1A7-FBCDF5629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Navštívené školy: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604FA1D-62BC-4242-B323-A95882112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b="1" dirty="0"/>
              <a:t>Colegio Ciudad del Mar</a:t>
            </a:r>
            <a:r>
              <a:rPr lang="cs-CZ" dirty="0"/>
              <a:t>- Mgr. </a:t>
            </a:r>
            <a:r>
              <a:rPr lang="cs-CZ" dirty="0" smtClean="0"/>
              <a:t>Alena Slípková</a:t>
            </a:r>
            <a:endParaRPr lang="cs-CZ" dirty="0"/>
          </a:p>
          <a:p>
            <a:pPr marL="0" indent="0">
              <a:buNone/>
            </a:pPr>
            <a:r>
              <a:rPr lang="cs-CZ" sz="1800" dirty="0"/>
              <a:t>-mateřská </a:t>
            </a:r>
            <a:r>
              <a:rPr lang="cs-CZ" sz="1800" dirty="0" smtClean="0"/>
              <a:t>škola (od </a:t>
            </a:r>
            <a:r>
              <a:rPr lang="cs-CZ" sz="1800" dirty="0"/>
              <a:t>3-7let, 3 třídy, max. 20 dětí) spojená se základní školou, státní</a:t>
            </a:r>
          </a:p>
          <a:p>
            <a:pPr marL="0" indent="0">
              <a:buNone/>
            </a:pPr>
            <a:r>
              <a:rPr lang="cs-CZ" sz="1800" dirty="0"/>
              <a:t>-přímorská oblast, v rezidentské </a:t>
            </a:r>
            <a:r>
              <a:rPr lang="cs-CZ" sz="1800" dirty="0" smtClean="0"/>
              <a:t>čtvrti </a:t>
            </a:r>
            <a:r>
              <a:rPr lang="cs-CZ" sz="1800" dirty="0"/>
              <a:t>na okraji města, hustá koncentrace přistěhovalců, dětí z původně různých krajin</a:t>
            </a:r>
          </a:p>
          <a:p>
            <a:pPr marL="0" indent="0">
              <a:buNone/>
            </a:pPr>
            <a:r>
              <a:rPr lang="cs-CZ" sz="1600" dirty="0"/>
              <a:t>-</a:t>
            </a:r>
            <a:r>
              <a:rPr lang="cs-CZ" sz="1800" dirty="0"/>
              <a:t>počet </a:t>
            </a:r>
            <a:r>
              <a:rPr lang="cs-CZ" sz="1800" dirty="0" smtClean="0"/>
              <a:t>dětí: </a:t>
            </a:r>
            <a:r>
              <a:rPr lang="cs-CZ" sz="1800" dirty="0"/>
              <a:t>cca 412, z toho 40% dětí s OMJ hlavně z Maroka, </a:t>
            </a:r>
            <a:r>
              <a:rPr lang="cs-CZ" sz="1800" dirty="0" smtClean="0"/>
              <a:t>Ruska. Děti </a:t>
            </a:r>
            <a:r>
              <a:rPr lang="cs-CZ" sz="1800" dirty="0"/>
              <a:t>s OMJ jsou organicky zapojené do výuky</a:t>
            </a:r>
            <a:r>
              <a:rPr lang="cs-CZ" sz="1800" dirty="0" smtClean="0"/>
              <a:t>, podpora </a:t>
            </a:r>
            <a:r>
              <a:rPr lang="cs-CZ" sz="1800" dirty="0"/>
              <a:t>asistenta pedagoga na třídě, </a:t>
            </a:r>
            <a:r>
              <a:rPr lang="cs-CZ" sz="1800" dirty="0" smtClean="0"/>
              <a:t>ale i individuálně. </a:t>
            </a:r>
            <a:r>
              <a:rPr lang="cs-CZ" sz="1800" dirty="0"/>
              <a:t>P</a:t>
            </a:r>
            <a:r>
              <a:rPr lang="cs-CZ" sz="1800" dirty="0" smtClean="0"/>
              <a:t>okud </a:t>
            </a:r>
            <a:r>
              <a:rPr lang="cs-CZ" sz="1800" dirty="0"/>
              <a:t>je potřeba, posílí se výuka </a:t>
            </a:r>
            <a:r>
              <a:rPr lang="cs-CZ" sz="1800" dirty="0" smtClean="0"/>
              <a:t>jazyka - </a:t>
            </a:r>
            <a:r>
              <a:rPr lang="cs-CZ" sz="1800" dirty="0"/>
              <a:t>až na ZŠ</a:t>
            </a:r>
          </a:p>
          <a:p>
            <a:r>
              <a:rPr lang="cs-CZ" b="1" dirty="0"/>
              <a:t>Colegio de Educación Infantil Y Primaria Martin </a:t>
            </a:r>
            <a:r>
              <a:rPr lang="cs-CZ" b="1" dirty="0" err="1"/>
              <a:t>Artigot</a:t>
            </a:r>
            <a:r>
              <a:rPr lang="cs-CZ" b="1" dirty="0"/>
              <a:t>- </a:t>
            </a:r>
            <a:r>
              <a:rPr lang="cs-CZ" dirty="0" smtClean="0"/>
              <a:t>Bc. Jitka Vacková</a:t>
            </a:r>
            <a:endParaRPr lang="cs-CZ" dirty="0"/>
          </a:p>
          <a:p>
            <a:pPr marL="0" indent="0">
              <a:buNone/>
            </a:pPr>
            <a:r>
              <a:rPr lang="cs-CZ" sz="1600" dirty="0"/>
              <a:t>-Mateřská škola spojená se základní školou (jen předškoláci), státní, působí zatím jen 8 let. </a:t>
            </a:r>
          </a:p>
          <a:p>
            <a:pPr marL="0" indent="0">
              <a:buNone/>
            </a:pPr>
            <a:r>
              <a:rPr lang="cs-CZ" sz="1600" dirty="0"/>
              <a:t>-Zaměřená na vyměnné projekty, zahraniční návštěvy, velmi dobré prostorové zázemí, didakticky orientovaná na četbu a 1x v týdnu peer-program (mladší se učí od starších)</a:t>
            </a:r>
          </a:p>
          <a:p>
            <a:pPr marL="0" indent="0">
              <a:buNone/>
            </a:pPr>
            <a:r>
              <a:rPr lang="cs-CZ" sz="1600" dirty="0"/>
              <a:t>-rovněž přímořská oblast, rezideční štvrť</a:t>
            </a:r>
          </a:p>
          <a:p>
            <a:pPr marL="0" indent="0">
              <a:buNone/>
            </a:pPr>
            <a:r>
              <a:rPr lang="cs-CZ" sz="1600" dirty="0"/>
              <a:t>-počet dětí cca 400, z toho 70% děti s OMJ, různé krajiny</a:t>
            </a:r>
            <a:r>
              <a:rPr lang="cs-CZ" sz="1600" dirty="0" smtClean="0"/>
              <a:t>, </a:t>
            </a:r>
            <a:r>
              <a:rPr lang="cs-CZ" sz="1600" dirty="0"/>
              <a:t>ve </a:t>
            </a:r>
            <a:r>
              <a:rPr lang="cs-CZ" sz="1600" dirty="0" smtClean="0"/>
              <a:t>škole se mluví </a:t>
            </a:r>
            <a:r>
              <a:rPr lang="cs-CZ" sz="1600" dirty="0"/>
              <a:t>španělsky, anglicky, katalánsky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432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>
                <a:solidFill>
                  <a:srgbClr val="FF0000"/>
                </a:solidFill>
              </a:rPr>
              <a:t>Colegio</a:t>
            </a:r>
            <a:r>
              <a:rPr lang="cs-CZ" b="1" dirty="0">
                <a:solidFill>
                  <a:srgbClr val="FF0000"/>
                </a:solidFill>
              </a:rPr>
              <a:t> Ciudad </a:t>
            </a:r>
            <a:r>
              <a:rPr lang="cs-CZ" b="1" dirty="0" err="1">
                <a:solidFill>
                  <a:srgbClr val="FF0000"/>
                </a:solidFill>
              </a:rPr>
              <a:t>del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Mar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680" y="1825625"/>
            <a:ext cx="6528639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939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C905A5-4DC6-44ED-BCB8-C997056B5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cs-CZ" sz="2400" dirty="0" smtClean="0"/>
              <a:t>Den první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C21585-B47D-4739-A5D7-395884367A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7" r="18"/>
          <a:stretch/>
        </p:blipFill>
        <p:spPr>
          <a:xfrm>
            <a:off x="365781" y="629268"/>
            <a:ext cx="4033499" cy="5967268"/>
          </a:xfrm>
          <a:prstGeom prst="rect">
            <a:avLst/>
          </a:prstGeom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A7F400EE-A8A5-48AF-B4D6-291B52C6F0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9569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CCC8796-8D0E-4FE5-856C-FD4194EE9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fontScale="92500" lnSpcReduction="20000"/>
          </a:bodyPr>
          <a:lstStyle/>
          <a:p>
            <a:r>
              <a:rPr lang="cs-CZ" sz="2000" dirty="0"/>
              <a:t>Pravidla třídy v různych jazycích</a:t>
            </a:r>
          </a:p>
          <a:p>
            <a:r>
              <a:rPr lang="cs-CZ" sz="2000" dirty="0"/>
              <a:t>Různorodost není překážkou</a:t>
            </a:r>
          </a:p>
          <a:p>
            <a:r>
              <a:rPr lang="cs-CZ" sz="2000" dirty="0" smtClean="0"/>
              <a:t>slavení </a:t>
            </a:r>
            <a:r>
              <a:rPr lang="cs-CZ" sz="2000" dirty="0"/>
              <a:t>narozenin</a:t>
            </a:r>
          </a:p>
          <a:p>
            <a:endParaRPr lang="cs-CZ" sz="2000" dirty="0"/>
          </a:p>
          <a:p>
            <a:r>
              <a:rPr lang="cs-CZ" sz="2000" dirty="0"/>
              <a:t>Výstupy: </a:t>
            </a:r>
          </a:p>
          <a:p>
            <a:pPr marL="0" indent="0">
              <a:buNone/>
            </a:pPr>
            <a:r>
              <a:rPr lang="cs-CZ" sz="2000" dirty="0"/>
              <a:t>-zásada názornosti </a:t>
            </a:r>
            <a:r>
              <a:rPr lang="cs-CZ" sz="2000" dirty="0" smtClean="0"/>
              <a:t>a dostupnosti</a:t>
            </a:r>
            <a:endParaRPr lang="cs-CZ" sz="2000" dirty="0"/>
          </a:p>
          <a:p>
            <a:pPr marL="0" indent="0">
              <a:buNone/>
            </a:pPr>
            <a:r>
              <a:rPr lang="cs-CZ" sz="2000" dirty="0" smtClean="0"/>
              <a:t>-práce </a:t>
            </a:r>
            <a:r>
              <a:rPr lang="cs-CZ" sz="2000" dirty="0"/>
              <a:t>s obrazem</a:t>
            </a:r>
          </a:p>
          <a:p>
            <a:pPr marL="0" indent="0">
              <a:buNone/>
            </a:pPr>
            <a:r>
              <a:rPr lang="cs-CZ" sz="2000" dirty="0" smtClean="0"/>
              <a:t>-individuální přístup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-psychosociální rozměr aktivity (soudržnost</a:t>
            </a:r>
          </a:p>
          <a:p>
            <a:pPr marL="0" indent="0">
              <a:buNone/>
            </a:pPr>
            <a:r>
              <a:rPr lang="cs-CZ" sz="2000" dirty="0"/>
              <a:t>sounáležitost ke komunitě/třídě)</a:t>
            </a:r>
          </a:p>
          <a:p>
            <a:pPr marL="0" indent="0">
              <a:buNone/>
            </a:pPr>
            <a:r>
              <a:rPr lang="cs-CZ" sz="2000" dirty="0"/>
              <a:t>-produkční metoda-vyrábění dárku pro </a:t>
            </a:r>
            <a:r>
              <a:rPr lang="cs-CZ" sz="2000" dirty="0" smtClean="0"/>
              <a:t>oslavence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endParaRPr lang="cs-CZ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FBB77F2-0B51-4CC2-B32F-E0849560A6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689" y="1915428"/>
            <a:ext cx="2367259" cy="356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75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Třída mateřské školy:</a:t>
            </a:r>
            <a:endParaRPr lang="cs-CZ" sz="4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74526"/>
            <a:ext cx="5181600" cy="3453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74526"/>
            <a:ext cx="5181600" cy="3453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850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D728FF-EE90-48FE-BC31-6E832895B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314" y="365124"/>
            <a:ext cx="4502426" cy="5946223"/>
          </a:xfrm>
        </p:spPr>
        <p:txBody>
          <a:bodyPr>
            <a:normAutofit/>
          </a:bodyPr>
          <a:lstStyle/>
          <a:p>
            <a:r>
              <a:rPr lang="cs-CZ" sz="3600" b="1" dirty="0"/>
              <a:t>Den druhý</a:t>
            </a:r>
            <a:r>
              <a:rPr lang="cs-CZ" sz="2000" b="1" dirty="0"/>
              <a:t/>
            </a:r>
            <a:br>
              <a:rPr lang="cs-CZ" sz="2000" b="1" dirty="0"/>
            </a:br>
            <a:r>
              <a:rPr lang="cs-CZ" sz="2000" b="1" dirty="0"/>
              <a:t/>
            </a:r>
            <a:br>
              <a:rPr lang="cs-CZ" sz="2000" b="1" dirty="0"/>
            </a:br>
            <a:r>
              <a:rPr lang="cs-CZ" sz="2000" b="1" dirty="0"/>
              <a:t/>
            </a:r>
            <a:br>
              <a:rPr lang="cs-CZ" sz="2000" b="1" dirty="0"/>
            </a:br>
            <a:r>
              <a:rPr lang="cs-CZ" sz="2000" b="1" dirty="0"/>
              <a:t>Ekologický projekt</a:t>
            </a:r>
            <a:br>
              <a:rPr lang="cs-CZ" sz="2000" b="1" dirty="0"/>
            </a:br>
            <a:r>
              <a:rPr lang="cs-CZ" sz="2000" b="1" dirty="0"/>
              <a:t>Pozorování hmyzu, </a:t>
            </a:r>
            <a:r>
              <a:rPr lang="cs-CZ" sz="2000" b="1" dirty="0" smtClean="0"/>
              <a:t>výtvarná činnost – motýlci, brouci</a:t>
            </a:r>
            <a:r>
              <a:rPr lang="cs-CZ" sz="2000" b="1" dirty="0"/>
              <a:t/>
            </a:r>
            <a:br>
              <a:rPr lang="cs-CZ" sz="2000" b="1" dirty="0"/>
            </a:br>
            <a:r>
              <a:rPr lang="cs-CZ" sz="2000" b="1" dirty="0" smtClean="0"/>
              <a:t>Postup a metody:</a:t>
            </a:r>
            <a:br>
              <a:rPr lang="cs-CZ" sz="2000" b="1" dirty="0" smtClean="0"/>
            </a:br>
            <a:r>
              <a:rPr lang="cs-CZ" sz="2000" b="1" dirty="0" smtClean="0"/>
              <a:t>motivace- hádanky, knihy</a:t>
            </a:r>
            <a:r>
              <a:rPr lang="cs-CZ" sz="2000" b="1" dirty="0"/>
              <a:t/>
            </a:r>
            <a:br>
              <a:rPr lang="cs-CZ" sz="2000" b="1" dirty="0"/>
            </a:br>
            <a:r>
              <a:rPr lang="cs-CZ" sz="2000" b="1" dirty="0"/>
              <a:t>metoda pozorování- hmyz ve volné přírodě</a:t>
            </a:r>
            <a:br>
              <a:rPr lang="cs-CZ" sz="2000" b="1" dirty="0"/>
            </a:br>
            <a:r>
              <a:rPr lang="cs-CZ" sz="2000" b="1" dirty="0"/>
              <a:t>metoda instuktáže-popis postupu výroby hmyzu z papíru, děti s OMJ- zásada názornosti- opakované předvedení postupu</a:t>
            </a:r>
            <a:br>
              <a:rPr lang="cs-CZ" sz="2000" b="1" dirty="0"/>
            </a:br>
            <a:r>
              <a:rPr lang="cs-CZ" sz="2000" b="1" dirty="0"/>
              <a:t/>
            </a:r>
            <a:br>
              <a:rPr lang="cs-CZ" sz="2000" b="1" dirty="0"/>
            </a:br>
            <a:r>
              <a:rPr lang="cs-CZ" sz="2000" b="1" dirty="0"/>
              <a:t>forma výuky skupinová, </a:t>
            </a:r>
            <a:r>
              <a:rPr lang="cs-CZ" sz="2000" b="1" dirty="0" smtClean="0"/>
              <a:t>kooperativní</a:t>
            </a:r>
            <a:r>
              <a:rPr lang="cs-CZ" sz="2000" b="1" dirty="0"/>
              <a:t>, děti s OMJ promíchané s běžnými</a:t>
            </a:r>
            <a:br>
              <a:rPr lang="cs-CZ" sz="2000" b="1" dirty="0"/>
            </a:br>
            <a:r>
              <a:rPr lang="cs-CZ" sz="2000" b="1" dirty="0"/>
              <a:t>potom individuální </a:t>
            </a:r>
            <a:r>
              <a:rPr lang="cs-CZ" sz="2000" b="1" dirty="0" smtClean="0"/>
              <a:t>práce s dětmi - </a:t>
            </a:r>
            <a:r>
              <a:rPr lang="cs-CZ" sz="2000" b="1" dirty="0"/>
              <a:t>výroba hmyzu z papíru</a:t>
            </a:r>
            <a:br>
              <a:rPr lang="cs-CZ" sz="2000" b="1" dirty="0"/>
            </a:br>
            <a:r>
              <a:rPr lang="cs-CZ" sz="2000" b="1" dirty="0"/>
              <a:t/>
            </a:r>
            <a:br>
              <a:rPr lang="cs-CZ" sz="2000" b="1" dirty="0"/>
            </a:br>
            <a:endParaRPr lang="en-US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F23C82E6-6ABA-41A9-8233-8A7964DE81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52" y="1690688"/>
            <a:ext cx="2956322" cy="3941763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059E1C6-72AF-45FC-911F-D6CFF14BF1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576" y="807056"/>
            <a:ext cx="3078480" cy="410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7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F851A3-3E81-4E27-A2F9-539E3D01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967729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Den </a:t>
            </a:r>
            <a:r>
              <a:rPr lang="cs-CZ" sz="4000" b="1" dirty="0"/>
              <a:t>třetí</a:t>
            </a:r>
            <a:endParaRPr lang="en-US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ABDB851-8BA2-4CE5-97BE-47B538E73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39864"/>
            <a:ext cx="2087809" cy="5044699"/>
          </a:xfrm>
        </p:spPr>
        <p:txBody>
          <a:bodyPr>
            <a:normAutofit fontScale="92500" lnSpcReduction="20000"/>
          </a:bodyPr>
          <a:lstStyle/>
          <a:p>
            <a:r>
              <a:rPr lang="cs-CZ" sz="1600" dirty="0"/>
              <a:t>Matematická pregramotnost u dětí s </a:t>
            </a:r>
            <a:r>
              <a:rPr lang="cs-CZ" sz="1600" dirty="0" smtClean="0"/>
              <a:t>OMJ</a:t>
            </a:r>
          </a:p>
          <a:p>
            <a:r>
              <a:rPr lang="cs-CZ" sz="1600" dirty="0" smtClean="0"/>
              <a:t>-</a:t>
            </a:r>
            <a:r>
              <a:rPr lang="cs-CZ" sz="1600" b="0" dirty="0" smtClean="0"/>
              <a:t>vždy použití obrázků</a:t>
            </a:r>
            <a:endParaRPr lang="cs-CZ" sz="1600" b="0" dirty="0"/>
          </a:p>
          <a:p>
            <a:r>
              <a:rPr lang="cs-CZ" sz="1600" b="0" dirty="0"/>
              <a:t>-</a:t>
            </a:r>
            <a:r>
              <a:rPr lang="cs-CZ" sz="1600" b="0" dirty="0" smtClean="0"/>
              <a:t>třídění, co patří x nepatří do skupiny</a:t>
            </a:r>
            <a:endParaRPr lang="cs-CZ" sz="1600" b="0" dirty="0"/>
          </a:p>
          <a:p>
            <a:r>
              <a:rPr lang="cs-CZ" sz="1600" b="0" dirty="0"/>
              <a:t>-časová </a:t>
            </a:r>
            <a:r>
              <a:rPr lang="cs-CZ" sz="1600" b="0" dirty="0" smtClean="0"/>
              <a:t>posloupnost: první, poslední, před….</a:t>
            </a:r>
            <a:endParaRPr lang="cs-CZ" sz="1600" b="0" dirty="0"/>
          </a:p>
          <a:p>
            <a:r>
              <a:rPr lang="cs-CZ" sz="1600" b="0" dirty="0"/>
              <a:t>Výstupy:</a:t>
            </a:r>
          </a:p>
          <a:p>
            <a:r>
              <a:rPr lang="cs-CZ" sz="1600" b="0" dirty="0" smtClean="0"/>
              <a:t>-metoda </a:t>
            </a:r>
            <a:r>
              <a:rPr lang="cs-CZ" sz="1600" b="0" dirty="0"/>
              <a:t>názorně demonstrační</a:t>
            </a:r>
          </a:p>
          <a:p>
            <a:r>
              <a:rPr lang="cs-CZ" sz="1600" b="0" dirty="0"/>
              <a:t>-metoda slovní- rozhovor, děti s OMJ </a:t>
            </a:r>
            <a:endParaRPr lang="cs-CZ" sz="1600" b="0" dirty="0" smtClean="0"/>
          </a:p>
          <a:p>
            <a:r>
              <a:rPr lang="cs-CZ" sz="1600" b="0" dirty="0"/>
              <a:t>-</a:t>
            </a:r>
            <a:r>
              <a:rPr lang="cs-CZ" sz="1600" b="0" dirty="0" smtClean="0"/>
              <a:t>individuální </a:t>
            </a:r>
            <a:r>
              <a:rPr lang="cs-CZ" sz="1600" b="0" dirty="0"/>
              <a:t>přístup </a:t>
            </a:r>
            <a:r>
              <a:rPr lang="cs-CZ" sz="1600" b="0" dirty="0" smtClean="0"/>
              <a:t>asistenta pedagoga</a:t>
            </a:r>
          </a:p>
          <a:p>
            <a:pPr marL="285750" indent="-285750">
              <a:buFontTx/>
              <a:buChar char="-"/>
            </a:pPr>
            <a:r>
              <a:rPr lang="cs-CZ" sz="1600" b="0" dirty="0" smtClean="0"/>
              <a:t>podpora </a:t>
            </a:r>
            <a:r>
              <a:rPr lang="cs-CZ" sz="1600" b="0" dirty="0"/>
              <a:t>rozvoje komunikačních </a:t>
            </a:r>
            <a:r>
              <a:rPr lang="cs-CZ" sz="1600" b="0" dirty="0" smtClean="0"/>
              <a:t>dovednost</a:t>
            </a:r>
          </a:p>
          <a:p>
            <a:pPr marL="285750" indent="-285750">
              <a:buFontTx/>
              <a:buChar char="-"/>
            </a:pPr>
            <a:r>
              <a:rPr lang="cs-CZ" sz="1600" b="0" dirty="0" smtClean="0"/>
              <a:t>-</a:t>
            </a:r>
            <a:r>
              <a:rPr lang="cs-CZ" sz="1600" b="0" dirty="0"/>
              <a:t>individuální opakování slovní zásoby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757AFD0E-F2DD-4CA0-8ADB-EE6AAC376F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178" y="1847653"/>
            <a:ext cx="2763441" cy="3684588"/>
          </a:xfrm>
        </p:spPr>
      </p:pic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11548DD-20B8-431B-94D0-CA309B09D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48953" y="1839903"/>
            <a:ext cx="2763441" cy="4444660"/>
          </a:xfrm>
        </p:spPr>
        <p:txBody>
          <a:bodyPr>
            <a:noAutofit/>
          </a:bodyPr>
          <a:lstStyle/>
          <a:p>
            <a:r>
              <a:rPr lang="cs-CZ" sz="1600" dirty="0"/>
              <a:t>Čtenářská </a:t>
            </a:r>
            <a:r>
              <a:rPr lang="cs-CZ" sz="1600" dirty="0" err="1" smtClean="0"/>
              <a:t>pregramostnost</a:t>
            </a:r>
            <a:r>
              <a:rPr lang="cs-CZ" sz="1600" dirty="0" smtClean="0"/>
              <a:t> u  </a:t>
            </a:r>
            <a:r>
              <a:rPr lang="cs-CZ" sz="1600" dirty="0"/>
              <a:t>děti s </a:t>
            </a:r>
            <a:r>
              <a:rPr lang="cs-CZ" sz="1600" dirty="0" smtClean="0"/>
              <a:t>OMJ</a:t>
            </a:r>
          </a:p>
          <a:p>
            <a:r>
              <a:rPr lang="cs-CZ" sz="1600" b="0" dirty="0" smtClean="0"/>
              <a:t>-spolupráce s rodilým mluvčím</a:t>
            </a:r>
          </a:p>
          <a:p>
            <a:r>
              <a:rPr lang="cs-CZ" sz="1600" b="0" dirty="0" smtClean="0"/>
              <a:t>-analýza začátečních písmen</a:t>
            </a:r>
          </a:p>
          <a:p>
            <a:r>
              <a:rPr lang="cs-CZ" sz="1600" b="0" dirty="0" smtClean="0"/>
              <a:t>-</a:t>
            </a:r>
            <a:r>
              <a:rPr lang="cs-CZ" sz="1600" b="0" dirty="0"/>
              <a:t>přiřazování správné fotky dle začínajícího písmena jména dítěte</a:t>
            </a:r>
          </a:p>
          <a:p>
            <a:r>
              <a:rPr lang="cs-CZ" sz="1600" b="0" dirty="0"/>
              <a:t>-metoda názorně </a:t>
            </a:r>
            <a:r>
              <a:rPr lang="cs-CZ" sz="1600" b="0" dirty="0" smtClean="0"/>
              <a:t>demonstrační</a:t>
            </a:r>
          </a:p>
          <a:p>
            <a:r>
              <a:rPr lang="cs-CZ" sz="1600" b="0" dirty="0" smtClean="0"/>
              <a:t>-využití hudebně pohybových aktivit</a:t>
            </a:r>
          </a:p>
          <a:p>
            <a:r>
              <a:rPr lang="cs-CZ" sz="1600" b="0" dirty="0" smtClean="0"/>
              <a:t>-děti s OMJ – četba příběhu – pomoc s pochopením textu </a:t>
            </a:r>
            <a:endParaRPr lang="cs-CZ" sz="1600" b="0" dirty="0"/>
          </a:p>
          <a:p>
            <a:r>
              <a:rPr lang="cs-CZ" sz="1600" b="0" dirty="0"/>
              <a:t>Forma- individuální práce nebo skupinová pro děti s OMJ (prefence dle přádní dětí s OMJ, vzájemná pomoc)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="" xmlns:a16="http://schemas.microsoft.com/office/drawing/2014/main" id="{0B8056C2-293F-46C2-9911-B395C83A91A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766" y="1847652"/>
            <a:ext cx="2387203" cy="3684589"/>
          </a:xfrm>
        </p:spPr>
      </p:pic>
    </p:spTree>
    <p:extLst>
      <p:ext uri="{BB962C8B-B14F-4D97-AF65-F5344CB8AC3E}">
        <p14:creationId xmlns:p14="http://schemas.microsoft.com/office/powerpoint/2010/main" val="3215871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Dostatek pomůcek ke společné i individuální práci s dětmi</a:t>
            </a:r>
            <a:endParaRPr lang="cs-CZ" sz="4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74526"/>
            <a:ext cx="5181600" cy="3453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74526"/>
            <a:ext cx="5181600" cy="3453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428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Colegio</a:t>
            </a:r>
            <a:r>
              <a:rPr lang="cs-CZ" b="1" dirty="0"/>
              <a:t> de </a:t>
            </a:r>
            <a:r>
              <a:rPr lang="cs-CZ" b="1" dirty="0" err="1"/>
              <a:t>Educación</a:t>
            </a:r>
            <a:r>
              <a:rPr lang="cs-CZ" b="1" dirty="0"/>
              <a:t> </a:t>
            </a:r>
            <a:r>
              <a:rPr lang="cs-CZ" b="1" dirty="0" err="1"/>
              <a:t>Infantil</a:t>
            </a:r>
            <a:r>
              <a:rPr lang="cs-CZ" b="1" dirty="0"/>
              <a:t> Y </a:t>
            </a:r>
            <a:r>
              <a:rPr lang="cs-CZ" b="1" dirty="0" err="1"/>
              <a:t>Primaria</a:t>
            </a:r>
            <a:r>
              <a:rPr lang="cs-CZ" b="1" dirty="0"/>
              <a:t> Martin </a:t>
            </a:r>
            <a:r>
              <a:rPr lang="cs-CZ" b="1" dirty="0" err="1"/>
              <a:t>Artigot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680" y="1825625"/>
            <a:ext cx="6528639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97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1708</TotalTime>
  <Words>787</Words>
  <Application>Microsoft Office PowerPoint</Application>
  <PresentationFormat>Vlastní</PresentationFormat>
  <Paragraphs>97</Paragraphs>
  <Slides>15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Office Theme</vt:lpstr>
      <vt:lpstr>Stáž Alicante Španělsko 27.-30.5.2019</vt:lpstr>
      <vt:lpstr>Navštívené školy:</vt:lpstr>
      <vt:lpstr>Colegio Ciudad del Mar</vt:lpstr>
      <vt:lpstr>Den první</vt:lpstr>
      <vt:lpstr>Třída mateřské školy:</vt:lpstr>
      <vt:lpstr>Den druhý   Ekologický projekt Pozorování hmyzu, výtvarná činnost – motýlci, brouci Postup a metody: motivace- hádanky, knihy metoda pozorování- hmyz ve volné přírodě metoda instuktáže-popis postupu výroby hmyzu z papíru, děti s OMJ- zásada názornosti- opakované předvedení postupu  forma výuky skupinová, kooperativní, děti s OMJ promíchané s běžnými potom individuální práce s dětmi - výroba hmyzu z papíru  </vt:lpstr>
      <vt:lpstr>Den třetí</vt:lpstr>
      <vt:lpstr>Dostatek pomůcek ke společné i individuální práci s dětmi</vt:lpstr>
      <vt:lpstr>Colegio de Educación Infantil Y Primaria Martin Artigot</vt:lpstr>
      <vt:lpstr>Den první </vt:lpstr>
      <vt:lpstr>       Den druhý</vt:lpstr>
      <vt:lpstr>Prezentace aplikace PowerPoint</vt:lpstr>
      <vt:lpstr>Den třetí</vt:lpstr>
      <vt:lpstr>Prezentace aplikace PowerPoint</vt:lpstr>
      <vt:lpstr>Děkujeme za pozornost: Mgr. Alena Slípková Bc. JitkaVacková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Stáž Alicante Španělsko 27.-30.5.2019</dc:title>
  <dc:creator>Maria Ivanecká</dc:creator>
  <cp:lastModifiedBy>Worker</cp:lastModifiedBy>
  <cp:revision>34</cp:revision>
  <dcterms:created xsi:type="dcterms:W3CDTF">2019-06-18T11:04:52Z</dcterms:created>
  <dcterms:modified xsi:type="dcterms:W3CDTF">2019-10-16T06:57:54Z</dcterms:modified>
</cp:coreProperties>
</file>