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81" r:id="rId4"/>
    <p:sldId id="282" r:id="rId5"/>
    <p:sldId id="284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A018F53-2466-4DD9-A59E-6F2C1975F03B}">
          <p14:sldIdLst>
            <p14:sldId id="256"/>
            <p14:sldId id="257"/>
            <p14:sldId id="281"/>
            <p14:sldId id="282"/>
            <p14:sldId id="284"/>
            <p14:sldId id="26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Ivanecká" initials="MI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2" autoAdjust="0"/>
    <p:restoredTop sz="94660"/>
  </p:normalViewPr>
  <p:slideViewPr>
    <p:cSldViewPr snapToGrid="0">
      <p:cViewPr>
        <p:scale>
          <a:sx n="80" d="100"/>
          <a:sy n="80" d="100"/>
        </p:scale>
        <p:origin x="-1704" y="-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67F56-A0C2-48E6-AA17-052F3FA019A4}" type="datetimeFigureOut">
              <a:rPr lang="cs-CZ" smtClean="0"/>
              <a:pPr/>
              <a:t>22.4.2022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4C4F76-B04D-4C5C-AFA2-2E67169872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8047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4231ECA-6767-4475-B4B4-7C12225FA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F75D520-F3E1-4446-814C-5D85CF2D62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D238D85-B636-411A-B2EC-77BF8D72C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F0B66-A636-4CB4-B946-27BC40646AE7}" type="datetime1">
              <a:rPr lang="en-US" smtClean="0"/>
              <a:pPr/>
              <a:t>4/22/2022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636F5B5-5F20-42E2-A0C8-CCB81E2C4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2A3CEBB-5EA5-4F9C-9470-72C78B6E9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61B8D-70FA-4236-8513-350FC388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57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EABBC13-F769-4452-BA6E-752257031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587F07A-03E1-4561-9FF5-E468236905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8B14022-D694-44E3-A136-D4AF563BA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A685C-BE9E-4B31-953F-D7F9320E17F0}" type="datetime1">
              <a:rPr lang="en-US" smtClean="0"/>
              <a:pPr/>
              <a:t>4/22/2022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FA67CEC-080D-4C0E-96E6-32356D8FB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FBEE13C-4FE5-48D5-9075-09DEFF749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61B8D-70FA-4236-8513-350FC388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82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E725F265-93E1-4846-8F08-B9B920CDEF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C60E746-9241-4D87-B3A9-D84B137721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4853D28-7351-4B90-BD0D-E77483FC9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FD8AA-AC15-4D7D-A93B-0A66B18D33E7}" type="datetime1">
              <a:rPr lang="en-US" smtClean="0"/>
              <a:pPr/>
              <a:t>4/22/2022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4390610-A684-4D44-AEA1-277618DCB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E7C5A6F-7F31-4660-A7F2-1792633A8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61B8D-70FA-4236-8513-350FC388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69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43D7FF-6D89-4A0B-B1EC-6CAC3521F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9FE223A-CCA3-4AD6-B7ED-152A4E25C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5AD553E-FFA1-415D-A988-A1D6C4FC9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A229-1DC6-4DFC-B9BC-F6AD5CAF4248}" type="datetime1">
              <a:rPr lang="en-US" smtClean="0"/>
              <a:pPr/>
              <a:t>4/22/2022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DB1A5DB-DD37-4F81-9BEB-EAAAED773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ED44A35-1E9F-46B8-BB12-961D7C647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61B8D-70FA-4236-8513-350FC388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009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2CC2EBB-0CD9-4EBA-91AD-031FF2CB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7D44638-F60E-4BF8-93A5-A482EDA227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8FDC2CE-68EB-45AF-A577-6CA849E2F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D9CED-1139-4149-92E2-C7AB7F355714}" type="datetime1">
              <a:rPr lang="en-US" smtClean="0"/>
              <a:pPr/>
              <a:t>4/22/2022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BAEB813-8D0F-4031-8834-7E8C33F49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0C59625-B05C-4BE1-8EC4-487DDA291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61B8D-70FA-4236-8513-350FC388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59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D811D5F-D10C-4E3B-94D3-BEBFDCDD2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40F39D-D7F1-49CA-9D59-D9E34DC067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B48886F-B07A-4CAA-906C-E652CEEE2B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1C1D634-7CC2-474F-AAC5-2BB6F01D2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CC0E-7671-4F82-B8CF-C2B3F4DAF315}" type="datetime1">
              <a:rPr lang="en-US" smtClean="0"/>
              <a:pPr/>
              <a:t>4/22/2022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B9673D3-A59C-4416-A123-C606FA43B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00D334F-ECCF-40D3-BC62-A42B042BF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61B8D-70FA-4236-8513-350FC388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96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04BE59-FF94-4C59-AE6B-32EDB8F9C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3316367-0AE7-4E72-BAC9-C450CE3B8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DABE097-71E1-417B-9503-EFF5A02E6A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681AF44-E919-408D-8393-2A2DE5A042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14F36AF-0B47-4087-A659-39F2675306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59907E4E-E196-4FF1-91C9-1B0C7D23D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CC92A-1941-4558-9309-822B73E5211B}" type="datetime1">
              <a:rPr lang="en-US" smtClean="0"/>
              <a:pPr/>
              <a:t>4/22/2022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F84C590D-19F6-471F-91CB-7078F0F6B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99A2722-177C-4FAF-92CD-7CF43E00B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61B8D-70FA-4236-8513-350FC388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535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00E8621-A5B0-42F9-8076-D512DC4E4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4B600CB-0FD6-4A36-A12A-065595EA9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2FA2B-F637-431C-9181-54CFD7793D57}" type="datetime1">
              <a:rPr lang="en-US" smtClean="0"/>
              <a:pPr/>
              <a:t>4/22/2022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9E38474-80D7-412B-AAA5-CA992493A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657E06D-7DE4-4194-A0B4-B9AB4AC79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61B8D-70FA-4236-8513-350FC388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293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745D6A17-AAEE-4099-A70A-F2528F8C6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9DE5A-A2D2-46A2-B03B-FA22707B3178}" type="datetime1">
              <a:rPr lang="en-US" smtClean="0"/>
              <a:pPr/>
              <a:t>4/22/2022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0500F05-BFD6-41E4-B477-ABCC8DD67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794DFFD-F4E3-4AED-8B25-F0C25208A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61B8D-70FA-4236-8513-350FC388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122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220EA2-F58C-4111-B0F1-A99FBA11C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85B95E9-CC42-464A-A01C-3DDF3187B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FE3C888-C5F0-41AF-B1E1-D3FD2E6B0D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A1DDBA6-7567-440A-844D-E57DF52EA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681C-F686-4EA6-8174-222607213346}" type="datetime1">
              <a:rPr lang="en-US" smtClean="0"/>
              <a:pPr/>
              <a:t>4/22/2022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95C93E9-C251-4A86-9FC6-905A4EB3E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6565C9D-1B7C-40CE-9DB6-5BA69AE59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61B8D-70FA-4236-8513-350FC388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268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2A3C790-D85A-422C-B543-527D7791A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9E055AEC-E9AA-490D-919F-CEDCA6538B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45FB605-0CDE-4843-BC62-2FD5631182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38DB928-9344-4BBC-9BC4-3B1B3C379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AEB32-C691-4458-B6C7-5A2EE61AE065}" type="datetime1">
              <a:rPr lang="en-US" smtClean="0"/>
              <a:pPr/>
              <a:t>4/22/2022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901E440-5228-41F8-A718-7217E0455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3CFB4BC-FD7A-4E07-BDD1-DB82E9BA5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61B8D-70FA-4236-8513-350FC388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73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6BEB3041-460D-4E70-9A01-666B55DAF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06ADEBA-BA3F-4644-8EF6-DD35D2218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CEF5158-08E1-4F53-8E52-3797286424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3E2F4-795F-4669-BF80-A4A33AA58D93}" type="datetime1">
              <a:rPr lang="en-US" smtClean="0"/>
              <a:pPr/>
              <a:t>4/22/2022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589BB3D-8080-485C-BF9D-6D885FD4F6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741A0F8-175D-4E57-AD82-E39D416DE1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61B8D-70FA-4236-8513-350FC388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2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BFD1163-8954-49A4-8CC5-6650AE0C2B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2475"/>
            <a:ext cx="9144000" cy="3277488"/>
          </a:xfrm>
        </p:spPr>
        <p:txBody>
          <a:bodyPr/>
          <a:lstStyle/>
          <a:p>
            <a:r>
              <a:rPr lang="cs-CZ" dirty="0" smtClean="0"/>
              <a:t>Stáž Madeira, </a:t>
            </a:r>
            <a:r>
              <a:rPr lang="cs-CZ" dirty="0" err="1" smtClean="0"/>
              <a:t>Funchal</a:t>
            </a:r>
            <a:r>
              <a:rPr lang="cs-CZ"/>
              <a:t/>
            </a:r>
            <a:br>
              <a:rPr lang="cs-CZ"/>
            </a:br>
            <a:r>
              <a:rPr lang="cs-CZ" smtClean="0"/>
              <a:t>29.3</a:t>
            </a:r>
            <a:r>
              <a:rPr lang="cs-CZ" dirty="0" smtClean="0"/>
              <a:t>. – 1.4.2022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5B92776-A07A-47DE-B886-80C032418B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Mateřská škola, Praha 4, Němčická 16</a:t>
            </a:r>
          </a:p>
          <a:p>
            <a:r>
              <a:rPr lang="cs-CZ" u="sng" dirty="0"/>
              <a:t>Stážistky:</a:t>
            </a:r>
          </a:p>
          <a:p>
            <a:r>
              <a:rPr lang="cs-CZ" dirty="0" smtClean="0"/>
              <a:t>Bc. Jitka Vacková</a:t>
            </a:r>
            <a:endParaRPr lang="cs-CZ" dirty="0"/>
          </a:p>
          <a:p>
            <a:r>
              <a:rPr lang="cs-CZ" dirty="0"/>
              <a:t>Mgr. Alena Slípková</a:t>
            </a:r>
          </a:p>
          <a:p>
            <a:endParaRPr lang="en-US" dirty="0"/>
          </a:p>
        </p:txBody>
      </p:sp>
      <p:pic>
        <p:nvPicPr>
          <p:cNvPr id="7" name="Obrázek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716" y="505562"/>
            <a:ext cx="3228975" cy="640715"/>
          </a:xfrm>
          <a:prstGeom prst="rect">
            <a:avLst/>
          </a:prstGeom>
        </p:spPr>
      </p:pic>
      <p:pic>
        <p:nvPicPr>
          <p:cNvPr id="8" name="Obrázek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246" y="450683"/>
            <a:ext cx="641350" cy="64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348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CFF55FB-42E8-4F8D-A1A7-FBCDF5629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311"/>
            <a:ext cx="10515600" cy="107442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u="sng" dirty="0" smtClean="0"/>
              <a:t/>
            </a:r>
            <a:br>
              <a:rPr lang="cs-CZ" b="1" u="sng" dirty="0" smtClean="0"/>
            </a:br>
            <a:r>
              <a:rPr lang="cs-CZ" b="1" u="sng" dirty="0" smtClean="0"/>
              <a:t>Školství na Madeiře: </a:t>
            </a:r>
            <a:br>
              <a:rPr lang="cs-CZ" b="1" u="sng" dirty="0" smtClean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604FA1D-62BC-4242-B323-A95882112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14349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cs-CZ" sz="7200" dirty="0" smtClean="0"/>
          </a:p>
          <a:p>
            <a:pPr>
              <a:buFont typeface="Wingdings" pitchFamily="2" charset="2"/>
              <a:buChar char="v"/>
            </a:pPr>
            <a:r>
              <a:rPr lang="cs-CZ" sz="8000" dirty="0" smtClean="0"/>
              <a:t>Mateřské školy jsou spojené se základní školou, ale mají jiné vedení (ředitele)</a:t>
            </a:r>
            <a:endParaRPr lang="cs-CZ" sz="8000" dirty="0"/>
          </a:p>
          <a:p>
            <a:pPr>
              <a:buFont typeface="Wingdings" pitchFamily="2" charset="2"/>
              <a:buChar char="v"/>
            </a:pPr>
            <a:r>
              <a:rPr lang="cs-CZ" sz="8000" dirty="0" smtClean="0"/>
              <a:t>Předškolní vzdělání je od 3 do 6 let, předškolní ročník je povinný</a:t>
            </a:r>
          </a:p>
          <a:p>
            <a:pPr>
              <a:buFont typeface="Wingdings" pitchFamily="2" charset="2"/>
              <a:buChar char="v"/>
            </a:pPr>
            <a:r>
              <a:rPr lang="cs-CZ" sz="8000" dirty="0" smtClean="0"/>
              <a:t>Povinná školní docházka trvá 9 let, od 6 do 15 let</a:t>
            </a:r>
          </a:p>
          <a:p>
            <a:pPr>
              <a:buFont typeface="Wingdings" pitchFamily="2" charset="2"/>
              <a:buChar char="v"/>
            </a:pPr>
            <a:r>
              <a:rPr lang="cs-CZ" sz="8000" dirty="0" smtClean="0"/>
              <a:t>Anglický jazyk je povinný od 3 let</a:t>
            </a:r>
          </a:p>
          <a:p>
            <a:pPr>
              <a:buFont typeface="Wingdings" pitchFamily="2" charset="2"/>
              <a:buChar char="v"/>
            </a:pPr>
            <a:r>
              <a:rPr lang="cs-CZ" sz="8000" dirty="0" smtClean="0"/>
              <a:t>Kontrolní činnost – inspekce Regionálního sekretariátu - 1x za 2 roky</a:t>
            </a:r>
            <a:endParaRPr lang="cs-CZ" sz="8000" dirty="0"/>
          </a:p>
          <a:p>
            <a:pPr>
              <a:buFont typeface="Wingdings" pitchFamily="2" charset="2"/>
              <a:buChar char="v"/>
            </a:pPr>
            <a:r>
              <a:rPr lang="cs-CZ" sz="8000" dirty="0"/>
              <a:t> </a:t>
            </a:r>
            <a:r>
              <a:rPr lang="cs-CZ" sz="8000" dirty="0" smtClean="0"/>
              <a:t>Externí pedagogové v MŠ - HV, Aj, TV</a:t>
            </a:r>
            <a:endParaRPr lang="cs-CZ" sz="8000" dirty="0"/>
          </a:p>
          <a:p>
            <a:pPr>
              <a:buFont typeface="Wingdings" pitchFamily="2" charset="2"/>
              <a:buChar char="v"/>
            </a:pPr>
            <a:r>
              <a:rPr lang="cs-CZ" sz="8000" dirty="0"/>
              <a:t> </a:t>
            </a:r>
            <a:r>
              <a:rPr lang="cs-CZ" sz="8000" dirty="0" smtClean="0"/>
              <a:t>Učitelky MŠ - vysokoškolské bakalářské vzdělání, asistent pedagoga – tříletý kurz na profesní škole</a:t>
            </a:r>
            <a:endParaRPr lang="cs-CZ" sz="8000" dirty="0"/>
          </a:p>
          <a:p>
            <a:pPr>
              <a:buFont typeface="Wingdings" pitchFamily="2" charset="2"/>
              <a:buChar char="v"/>
            </a:pPr>
            <a:r>
              <a:rPr lang="cs-CZ" sz="8000" dirty="0"/>
              <a:t> Školní rok začíná </a:t>
            </a:r>
            <a:r>
              <a:rPr lang="cs-CZ" sz="8000" dirty="0" smtClean="0"/>
              <a:t>v polovině září </a:t>
            </a:r>
            <a:r>
              <a:rPr lang="cs-CZ" sz="8000" dirty="0"/>
              <a:t>a končí </a:t>
            </a:r>
            <a:r>
              <a:rPr lang="cs-CZ" sz="8000" dirty="0" smtClean="0"/>
              <a:t>v polovině června, MŠ jsou zavřené pouze v srpnu</a:t>
            </a:r>
            <a:endParaRPr lang="cs-CZ" sz="8000" dirty="0"/>
          </a:p>
          <a:p>
            <a:pPr>
              <a:buFont typeface="Wingdings" pitchFamily="2" charset="2"/>
              <a:buChar char="v"/>
            </a:pPr>
            <a:r>
              <a:rPr lang="cs-CZ" sz="8000" dirty="0" smtClean="0"/>
              <a:t> Děti v MŠ </a:t>
            </a:r>
            <a:r>
              <a:rPr lang="cs-CZ" sz="8000" dirty="0"/>
              <a:t>jsou </a:t>
            </a:r>
            <a:r>
              <a:rPr lang="cs-CZ" sz="8000" dirty="0" smtClean="0"/>
              <a:t>písemně </a:t>
            </a:r>
            <a:r>
              <a:rPr lang="cs-CZ" sz="8000" dirty="0"/>
              <a:t>hodnoceny </a:t>
            </a:r>
            <a:r>
              <a:rPr lang="cs-CZ" sz="8000" dirty="0" smtClean="0"/>
              <a:t>dvakrát ročně</a:t>
            </a:r>
          </a:p>
          <a:p>
            <a:pPr>
              <a:buFont typeface="Wingdings" pitchFamily="2" charset="2"/>
              <a:buChar char="v"/>
            </a:pPr>
            <a:r>
              <a:rPr lang="cs-CZ" sz="8000" dirty="0" smtClean="0"/>
              <a:t>Důraz na výkon a výsledky ve vzdělávání</a:t>
            </a:r>
            <a:endParaRPr lang="cs-CZ" sz="8000" dirty="0"/>
          </a:p>
          <a:p>
            <a:pPr>
              <a:buFont typeface="Wingdings" pitchFamily="2" charset="2"/>
              <a:buChar char="v"/>
            </a:pPr>
            <a:r>
              <a:rPr lang="cs-CZ" sz="8000" dirty="0" smtClean="0"/>
              <a:t>Školné platí rodiče podle výše výdělku, určuje stát</a:t>
            </a:r>
            <a:endParaRPr lang="cs-CZ" sz="8000" dirty="0"/>
          </a:p>
          <a:p>
            <a:pPr>
              <a:buFont typeface="Wingdings" pitchFamily="2" charset="2"/>
              <a:buChar char="v"/>
            </a:pPr>
            <a:r>
              <a:rPr lang="cs-CZ" sz="8000" dirty="0" smtClean="0"/>
              <a:t> Součástí MŠ je jídelna</a:t>
            </a:r>
          </a:p>
          <a:p>
            <a:pPr>
              <a:buFont typeface="Wingdings" pitchFamily="2" charset="2"/>
              <a:buChar char="v"/>
            </a:pPr>
            <a:r>
              <a:rPr lang="cs-CZ" sz="8000" dirty="0" smtClean="0"/>
              <a:t>Důraz na portugalské tradice a kulturu</a:t>
            </a:r>
            <a:endParaRPr lang="cs-CZ" sz="8000" dirty="0"/>
          </a:p>
          <a:p>
            <a:pPr marL="0" indent="0">
              <a:buNone/>
            </a:pPr>
            <a:endParaRPr lang="cs-CZ" sz="72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432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b="1" u="sng" dirty="0" err="1" smtClean="0"/>
              <a:t>Centro</a:t>
            </a:r>
            <a:r>
              <a:rPr lang="cs-CZ" sz="4000" b="1" u="sng" dirty="0" smtClean="0"/>
              <a:t> </a:t>
            </a:r>
            <a:r>
              <a:rPr lang="cs-CZ" sz="4000" b="1" u="sng" dirty="0" err="1" smtClean="0"/>
              <a:t>Infantil</a:t>
            </a:r>
            <a:r>
              <a:rPr lang="cs-CZ" sz="4000" b="1" u="sng" dirty="0" smtClean="0"/>
              <a:t>/ </a:t>
            </a:r>
            <a:r>
              <a:rPr lang="cs-CZ" sz="4000" b="1" u="sng" dirty="0" err="1" smtClean="0"/>
              <a:t>Escola</a:t>
            </a:r>
            <a:r>
              <a:rPr lang="cs-CZ" sz="4000" b="1" u="sng" dirty="0" smtClean="0"/>
              <a:t> Maria </a:t>
            </a:r>
            <a:r>
              <a:rPr lang="cs-CZ" sz="4000" b="1" u="sng" dirty="0" err="1" smtClean="0"/>
              <a:t>Eugénia</a:t>
            </a:r>
            <a:r>
              <a:rPr lang="cs-CZ" sz="4000" b="1" u="sng" dirty="0" smtClean="0"/>
              <a:t> de </a:t>
            </a:r>
            <a:r>
              <a:rPr lang="cs-CZ" sz="4000" b="1" u="sng" dirty="0" err="1" smtClean="0"/>
              <a:t>Canavial</a:t>
            </a:r>
            <a:r>
              <a:rPr lang="cs-CZ" sz="4000" b="1" u="sng" dirty="0" smtClean="0"/>
              <a:t> – </a:t>
            </a:r>
            <a:r>
              <a:rPr lang="cs-CZ" sz="4000" b="1" u="sng" dirty="0" err="1" smtClean="0"/>
              <a:t>Lactário</a:t>
            </a:r>
            <a:r>
              <a:rPr lang="cs-CZ" sz="4000" b="1" u="sng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b="1" dirty="0" smtClean="0"/>
              <a:t>Stážista – Bc. Jitka Vacková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Církevní škola, spojená ZŠ a MŠ + </a:t>
            </a:r>
            <a:r>
              <a:rPr lang="cs-CZ" dirty="0" err="1" smtClean="0"/>
              <a:t>předmateřská</a:t>
            </a:r>
            <a:r>
              <a:rPr lang="cs-CZ" dirty="0" smtClean="0"/>
              <a:t> škola</a:t>
            </a:r>
          </a:p>
          <a:p>
            <a:r>
              <a:rPr lang="cs-CZ" dirty="0" smtClean="0"/>
              <a:t>MŠ – šest tříd, homogenní složení třídy</a:t>
            </a:r>
          </a:p>
          <a:p>
            <a:r>
              <a:rPr lang="cs-CZ" dirty="0" smtClean="0"/>
              <a:t>Provoz 8 – 18,30h</a:t>
            </a:r>
          </a:p>
          <a:p>
            <a:r>
              <a:rPr lang="cs-CZ" dirty="0" smtClean="0"/>
              <a:t>Děti i zaměstnanci nosí uniformy</a:t>
            </a:r>
          </a:p>
          <a:p>
            <a:r>
              <a:rPr lang="cs-CZ" dirty="0" smtClean="0"/>
              <a:t>Početné zastoupení dětí s OMJ (Venezuela, Polsko,Rusko, Irsko)</a:t>
            </a:r>
          </a:p>
          <a:p>
            <a:pPr>
              <a:buNone/>
            </a:pPr>
            <a:r>
              <a:rPr lang="cs-CZ" dirty="0" smtClean="0"/>
              <a:t>     </a:t>
            </a:r>
            <a:r>
              <a:rPr lang="cs-CZ" u="sng" dirty="0" smtClean="0"/>
              <a:t>Metody práce s dětmi s OMJ: </a:t>
            </a:r>
          </a:p>
          <a:p>
            <a:r>
              <a:rPr lang="cs-CZ" dirty="0" smtClean="0"/>
              <a:t>děti jsou zařazeny do běžné třídy, pomocí obrázků, piktogramů se učí základní slova</a:t>
            </a:r>
          </a:p>
          <a:p>
            <a:r>
              <a:rPr lang="cs-CZ" dirty="0" smtClean="0"/>
              <a:t>Pro lepší srozumitelnost jsou ve třídě umístěny názorné pomůcky (počasí, kalendář, docházka dětí, vedoucí role dětí)</a:t>
            </a:r>
          </a:p>
          <a:p>
            <a:r>
              <a:rPr lang="cs-CZ" dirty="0" smtClean="0"/>
              <a:t> učitelka umí anglicky, může komunikovat s dítětem zprvu v AJ, nebo se naučí několik slov v rodném jazyce dítěte (dobrá vůle učitelky)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3" name="Picture 2" descr="C:\Users\Acer\Desktop\1. školka\20220329_09432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058194"/>
            <a:ext cx="5181600" cy="3886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64441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B1°C </a:t>
            </a:r>
            <a:r>
              <a:rPr lang="cs-CZ" b="1" u="sng" dirty="0" err="1" smtClean="0"/>
              <a:t>com</a:t>
            </a:r>
            <a:r>
              <a:rPr lang="cs-CZ" b="1" u="sng" dirty="0" smtClean="0"/>
              <a:t> PE do </a:t>
            </a:r>
            <a:r>
              <a:rPr lang="cs-CZ" b="1" u="sng" dirty="0" err="1" smtClean="0"/>
              <a:t>Areeiro</a:t>
            </a:r>
            <a:r>
              <a:rPr lang="cs-CZ" b="1" u="sng" dirty="0" smtClean="0"/>
              <a:t> e </a:t>
            </a:r>
            <a:r>
              <a:rPr lang="cs-CZ" b="1" u="sng" dirty="0" err="1" smtClean="0"/>
              <a:t>Lombada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 </a:t>
            </a:r>
            <a:r>
              <a:rPr lang="cs-CZ" sz="2800" b="1" dirty="0" smtClean="0"/>
              <a:t>Stážista – Mgr. Alena </a:t>
            </a:r>
            <a:r>
              <a:rPr lang="cs-CZ" sz="2800" b="1" dirty="0" err="1" smtClean="0"/>
              <a:t>Slípková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cs-CZ" sz="1900" dirty="0" smtClean="0"/>
              <a:t>Státní mateřská škola venkovského typu, nachází se na okraji města </a:t>
            </a:r>
            <a:r>
              <a:rPr lang="cs-CZ" sz="1900" dirty="0" err="1" smtClean="0"/>
              <a:t>Funchal</a:t>
            </a:r>
            <a:endParaRPr lang="cs-CZ" sz="1900" dirty="0" smtClean="0"/>
          </a:p>
          <a:p>
            <a:pPr>
              <a:buFont typeface="Wingdings" pitchFamily="2" charset="2"/>
              <a:buChar char="v"/>
            </a:pPr>
            <a:r>
              <a:rPr lang="cs-CZ" sz="1900" dirty="0" smtClean="0"/>
              <a:t> 4 třídy, heterogenní složení dětí</a:t>
            </a:r>
          </a:p>
          <a:p>
            <a:pPr>
              <a:buFont typeface="Wingdings" pitchFamily="2" charset="2"/>
              <a:buChar char="v"/>
            </a:pPr>
            <a:r>
              <a:rPr lang="cs-CZ" sz="1900" dirty="0" smtClean="0"/>
              <a:t> Integrují děti s poruchami, speciální asistentka pro dítě se specifickými vzdělávacími potřebami</a:t>
            </a:r>
          </a:p>
          <a:p>
            <a:pPr>
              <a:buFont typeface="Wingdings" pitchFamily="2" charset="2"/>
              <a:buChar char="v"/>
            </a:pPr>
            <a:r>
              <a:rPr lang="cs-CZ" sz="1900" dirty="0" smtClean="0"/>
              <a:t>Děti s OMJ – Čína, Venezuela</a:t>
            </a:r>
          </a:p>
          <a:p>
            <a:pPr>
              <a:buFont typeface="Wingdings" pitchFamily="2" charset="2"/>
              <a:buChar char="v"/>
            </a:pPr>
            <a:r>
              <a:rPr lang="cs-CZ" sz="1900" u="sng" dirty="0" smtClean="0"/>
              <a:t>Metody a formy práce s dětmi s OMJ:</a:t>
            </a:r>
          </a:p>
          <a:p>
            <a:pPr>
              <a:buFont typeface="Wingdings" pitchFamily="2" charset="2"/>
              <a:buChar char="ü"/>
            </a:pPr>
            <a:r>
              <a:rPr lang="cs-CZ" sz="1900" dirty="0" smtClean="0"/>
              <a:t>První týden v září se konají konzultace s rodiči a s dítětem, zjišťování úrovně znalostí dětí</a:t>
            </a:r>
          </a:p>
          <a:p>
            <a:pPr>
              <a:buFont typeface="Wingdings" pitchFamily="2" charset="2"/>
              <a:buChar char="ü"/>
            </a:pPr>
            <a:r>
              <a:rPr lang="cs-CZ" sz="1900" dirty="0" smtClean="0"/>
              <a:t>Učitelka komunikuje s rodiči anglicky</a:t>
            </a:r>
          </a:p>
          <a:p>
            <a:pPr>
              <a:buFont typeface="Wingdings" pitchFamily="2" charset="2"/>
              <a:buChar char="ü"/>
            </a:pPr>
            <a:r>
              <a:rPr lang="cs-CZ" sz="1900" dirty="0" smtClean="0"/>
              <a:t>Využití obrázků a piktogramů</a:t>
            </a:r>
          </a:p>
          <a:p>
            <a:endParaRPr lang="cs-CZ" dirty="0"/>
          </a:p>
        </p:txBody>
      </p:sp>
      <p:pic>
        <p:nvPicPr>
          <p:cNvPr id="7" name="Zástupný symbol pro obsah 6" descr="20220330_10474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797248" y="1825625"/>
            <a:ext cx="326350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468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47077" y="515816"/>
            <a:ext cx="11222892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u="sng" dirty="0" smtClean="0"/>
              <a:t> </a:t>
            </a:r>
            <a:r>
              <a:rPr lang="cs-CZ" sz="4000" u="sng" dirty="0" smtClean="0"/>
              <a:t>Poznatky ze stáže v oblasti výuky dětí s OMJ</a:t>
            </a:r>
          </a:p>
          <a:p>
            <a:pPr algn="ctr"/>
            <a:r>
              <a:rPr lang="cs-CZ" sz="4000" u="sng" dirty="0" smtClean="0"/>
              <a:t> 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cs-CZ" sz="2800" dirty="0" smtClean="0"/>
              <a:t>Obrázkový denní harmonogram </a:t>
            </a:r>
            <a:r>
              <a:rPr lang="cs-CZ" sz="2800" dirty="0"/>
              <a:t>pro děti s </a:t>
            </a:r>
            <a:r>
              <a:rPr lang="cs-CZ" sz="2800" dirty="0" smtClean="0"/>
              <a:t>OMJ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cs-CZ" sz="2800" dirty="0" smtClean="0"/>
              <a:t>Piktogramy, grafické znázornění počasí, kalendáře, docházky dětí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cs-CZ" sz="2800" dirty="0" smtClean="0"/>
              <a:t>Vstupní konzultace s rodiči dětí s OMJ, úvodní seznámení s dítětem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cs-CZ" sz="2800" dirty="0" smtClean="0"/>
              <a:t>Naučit se několik základních slov v rodném jazyce dítěte s OMJ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cs-CZ" sz="2800" dirty="0" smtClean="0"/>
              <a:t>Aktivním zapojením dvojjazyčného asistenta pedagoga zajistit individuální přístup k dětem s OMJ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cs-CZ" sz="2800" dirty="0" smtClean="0"/>
              <a:t>Plakáty dětí s informacemi o jejich zemi, vlajkou</a:t>
            </a:r>
            <a:r>
              <a:rPr lang="cs-CZ" sz="2800" smtClean="0"/>
              <a:t>, fotkami</a:t>
            </a:r>
            <a:endParaRPr lang="cs-CZ" sz="2800" dirty="0" smtClean="0"/>
          </a:p>
          <a:p>
            <a:pPr marL="514350" indent="-514350"/>
            <a:endParaRPr lang="cs-CZ" sz="2800" dirty="0" smtClean="0"/>
          </a:p>
          <a:p>
            <a:pPr marL="514350" indent="-514350">
              <a:buFont typeface="Wingdings" pitchFamily="2" charset="2"/>
              <a:buChar char="q"/>
            </a:pPr>
            <a:endParaRPr lang="cs-CZ" sz="2800" dirty="0" smtClean="0"/>
          </a:p>
          <a:p>
            <a:pPr marL="514350" indent="-514350">
              <a:buFont typeface="Wingdings" pitchFamily="2" charset="2"/>
              <a:buChar char="q"/>
            </a:pPr>
            <a:endParaRPr lang="cs-CZ" sz="2800" dirty="0" smtClean="0"/>
          </a:p>
          <a:p>
            <a:pPr marL="514350" indent="-514350">
              <a:buFont typeface="Wingdings" pitchFamily="2" charset="2"/>
              <a:buChar char="q"/>
            </a:pPr>
            <a:endParaRPr lang="cs-CZ" sz="2800" dirty="0" smtClean="0"/>
          </a:p>
          <a:p>
            <a:pPr marL="514350" indent="-514350">
              <a:buFont typeface="Wingdings" pitchFamily="2" charset="2"/>
              <a:buChar char="q"/>
            </a:pPr>
            <a:endParaRPr lang="cs-CZ" sz="2800" dirty="0" smtClean="0"/>
          </a:p>
          <a:p>
            <a:pPr marL="514350" indent="-514350">
              <a:buFont typeface="Wingdings" pitchFamily="2" charset="2"/>
              <a:buChar char="q"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394660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5A6175A-C645-466F-97EF-108F5F8DBD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9871" y="376746"/>
            <a:ext cx="9144000" cy="4533253"/>
          </a:xfrm>
        </p:spPr>
        <p:txBody>
          <a:bodyPr>
            <a:normAutofit/>
          </a:bodyPr>
          <a:lstStyle/>
          <a:p>
            <a:r>
              <a:rPr lang="cs-CZ" dirty="0"/>
              <a:t>Děkujeme za pozornost</a:t>
            </a:r>
            <a:br>
              <a:rPr lang="cs-CZ" dirty="0"/>
            </a:br>
            <a:r>
              <a:rPr lang="cs-CZ" dirty="0" smtClean="0"/>
              <a:t>Bc. </a:t>
            </a:r>
            <a:r>
              <a:rPr lang="cs-CZ" smtClean="0"/>
              <a:t>Jitka </a:t>
            </a:r>
            <a:r>
              <a:rPr lang="cs-CZ"/>
              <a:t>V</a:t>
            </a:r>
            <a:r>
              <a:rPr lang="cs-CZ" smtClean="0"/>
              <a:t>acková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Mgr. Alena Slípková</a:t>
            </a:r>
            <a:endParaRPr lang="en-US" dirty="0"/>
          </a:p>
        </p:txBody>
      </p:sp>
      <p:pic>
        <p:nvPicPr>
          <p:cNvPr id="8" name="Obrázek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692" y="509746"/>
            <a:ext cx="641350" cy="641350"/>
          </a:xfrm>
          <a:prstGeom prst="rect">
            <a:avLst/>
          </a:prstGeom>
        </p:spPr>
      </p:pic>
      <p:pic>
        <p:nvPicPr>
          <p:cNvPr id="9" name="Obrázek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492" y="587241"/>
            <a:ext cx="3228975" cy="640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64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10801</TotalTime>
  <Words>431</Words>
  <Application>Microsoft Office PowerPoint</Application>
  <PresentationFormat>Vlastní</PresentationFormat>
  <Paragraphs>57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Office Theme</vt:lpstr>
      <vt:lpstr>Stáž Madeira, Funchal 29.3. – 1.4.2022</vt:lpstr>
      <vt:lpstr> Školství na Madeiře:  </vt:lpstr>
      <vt:lpstr> Centro Infantil/ Escola Maria Eugénia de Canavial – Lactário  Stážista – Bc. Jitka Vacková </vt:lpstr>
      <vt:lpstr>B1°C com PE do Areeiro e Lombada  Stážista – Mgr. Alena Slípková</vt:lpstr>
      <vt:lpstr>Prezentace aplikace PowerPoint</vt:lpstr>
      <vt:lpstr>Děkujeme za pozornost Bc. Jitka Vacková Mgr. Alena Slípková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Stáž Alicante Španělsko 27.-30.5.2019</dc:title>
  <dc:creator>Maria Ivanecká</dc:creator>
  <cp:lastModifiedBy>Worker</cp:lastModifiedBy>
  <cp:revision>85</cp:revision>
  <dcterms:created xsi:type="dcterms:W3CDTF">2019-06-18T11:04:52Z</dcterms:created>
  <dcterms:modified xsi:type="dcterms:W3CDTF">2022-04-22T10:06:30Z</dcterms:modified>
</cp:coreProperties>
</file>