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81" r:id="rId4"/>
    <p:sldId id="282" r:id="rId5"/>
    <p:sldId id="284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A018F53-2466-4DD9-A59E-6F2C1975F03B}">
          <p14:sldIdLst>
            <p14:sldId id="256"/>
            <p14:sldId id="257"/>
            <p14:sldId id="281"/>
            <p14:sldId id="282"/>
            <p14:sldId id="284"/>
            <p14:sldId id="26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Ivanecká" initials="MI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2" autoAdjust="0"/>
    <p:restoredTop sz="94660"/>
  </p:normalViewPr>
  <p:slideViewPr>
    <p:cSldViewPr snapToGrid="0">
      <p:cViewPr>
        <p:scale>
          <a:sx n="122" d="100"/>
          <a:sy n="122" d="100"/>
        </p:scale>
        <p:origin x="-10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67F56-A0C2-48E6-AA17-052F3FA019A4}" type="datetimeFigureOut">
              <a:rPr lang="cs-CZ" smtClean="0"/>
              <a:pPr/>
              <a:t>20.7.2022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C4F76-B04D-4C5C-AFA2-2E671698725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8047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231ECA-6767-4475-B4B4-7C12225FA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75D520-F3E1-4446-814C-5D85CF2D62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238D85-B636-411A-B2EC-77BF8D72C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0B66-A636-4CB4-B946-27BC40646AE7}" type="datetime1">
              <a:rPr lang="en-US" smtClean="0"/>
              <a:pPr/>
              <a:t>7/20/2022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36F5B5-5F20-42E2-A0C8-CCB81E2C4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A3CEBB-5EA5-4F9C-9470-72C78B6E9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1B8D-70FA-4236-8513-350FC3884A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57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ABBC13-F769-4452-BA6E-752257031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587F07A-03E1-4561-9FF5-E468236905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B14022-D694-44E3-A136-D4AF563BA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685C-BE9E-4B31-953F-D7F9320E17F0}" type="datetime1">
              <a:rPr lang="en-US" smtClean="0"/>
              <a:pPr/>
              <a:t>7/20/2022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A67CEC-080D-4C0E-96E6-32356D8FB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BEE13C-4FE5-48D5-9075-09DEFF749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1B8D-70FA-4236-8513-350FC3884A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282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725F265-93E1-4846-8F08-B9B920CDEF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C60E746-9241-4D87-B3A9-D84B137721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853D28-7351-4B90-BD0D-E77483FC9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D8AA-AC15-4D7D-A93B-0A66B18D33E7}" type="datetime1">
              <a:rPr lang="en-US" smtClean="0"/>
              <a:pPr/>
              <a:t>7/20/2022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390610-A684-4D44-AEA1-277618DC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7C5A6F-7F31-4660-A7F2-1792633A8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1B8D-70FA-4236-8513-350FC3884A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699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43D7FF-6D89-4A0B-B1EC-6CAC3521F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FE223A-CCA3-4AD6-B7ED-152A4E25C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AD553E-FFA1-415D-A988-A1D6C4FC9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A229-1DC6-4DFC-B9BC-F6AD5CAF4248}" type="datetime1">
              <a:rPr lang="en-US" smtClean="0"/>
              <a:pPr/>
              <a:t>7/20/2022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B1A5DB-DD37-4F81-9BEB-EAAAED773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D44A35-1E9F-46B8-BB12-961D7C647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1B8D-70FA-4236-8513-350FC3884A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009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CC2EBB-0CD9-4EBA-91AD-031FF2CB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7D44638-F60E-4BF8-93A5-A482EDA22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FDC2CE-68EB-45AF-A577-6CA849E2F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9CED-1139-4149-92E2-C7AB7F355714}" type="datetime1">
              <a:rPr lang="en-US" smtClean="0"/>
              <a:pPr/>
              <a:t>7/20/2022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AEB813-8D0F-4031-8834-7E8C33F49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C59625-B05C-4BE1-8EC4-487DDA291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1B8D-70FA-4236-8513-350FC3884A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159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811D5F-D10C-4E3B-94D3-BEBFDCDD2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40F39D-D7F1-49CA-9D59-D9E34DC067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B48886F-B07A-4CAA-906C-E652CEEE2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C1D634-7CC2-474F-AAC5-2BB6F01D2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CC0E-7671-4F82-B8CF-C2B3F4DAF315}" type="datetime1">
              <a:rPr lang="en-US" smtClean="0"/>
              <a:pPr/>
              <a:t>7/20/2022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B9673D3-A59C-4416-A123-C606FA43B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0D334F-ECCF-40D3-BC62-A42B042BF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1B8D-70FA-4236-8513-350FC3884A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396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04BE59-FF94-4C59-AE6B-32EDB8F9C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3316367-0AE7-4E72-BAC9-C450CE3B8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DABE097-71E1-417B-9503-EFF5A02E6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681AF44-E919-408D-8393-2A2DE5A042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14F36AF-0B47-4087-A659-39F2675306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9907E4E-E196-4FF1-91C9-1B0C7D23D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C92A-1941-4558-9309-822B73E5211B}" type="datetime1">
              <a:rPr lang="en-US" smtClean="0"/>
              <a:pPr/>
              <a:t>7/20/2022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84C590D-19F6-471F-91CB-7078F0F6B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99A2722-177C-4FAF-92CD-7CF43E00B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1B8D-70FA-4236-8513-350FC3884A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535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0E8621-A5B0-42F9-8076-D512DC4E4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4B600CB-0FD6-4A36-A12A-065595EA9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2FA2B-F637-431C-9181-54CFD7793D57}" type="datetime1">
              <a:rPr lang="en-US" smtClean="0"/>
              <a:pPr/>
              <a:t>7/20/2022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9E38474-80D7-412B-AAA5-CA992493A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657E06D-7DE4-4194-A0B4-B9AB4AC79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1B8D-70FA-4236-8513-350FC3884A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293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45D6A17-AAEE-4099-A70A-F2528F8C6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9DE5A-A2D2-46A2-B03B-FA22707B3178}" type="datetime1">
              <a:rPr lang="en-US" smtClean="0"/>
              <a:pPr/>
              <a:t>7/20/2022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0500F05-BFD6-41E4-B477-ABCC8DD67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794DFFD-F4E3-4AED-8B25-F0C25208A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1B8D-70FA-4236-8513-350FC3884A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122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220EA2-F58C-4111-B0F1-A99FBA11C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5B95E9-CC42-464A-A01C-3DDF3187B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FE3C888-C5F0-41AF-B1E1-D3FD2E6B0D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A1DDBA6-7567-440A-844D-E57DF52EA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681C-F686-4EA6-8174-222607213346}" type="datetime1">
              <a:rPr lang="en-US" smtClean="0"/>
              <a:pPr/>
              <a:t>7/20/2022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95C93E9-C251-4A86-9FC6-905A4EB3E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6565C9D-1B7C-40CE-9DB6-5BA69AE59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1B8D-70FA-4236-8513-350FC3884A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268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A3C790-D85A-422C-B543-527D7791A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E055AEC-E9AA-490D-919F-CEDCA6538B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45FB605-0CDE-4843-BC62-2FD5631182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38DB928-9344-4BBC-9BC4-3B1B3C379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EB32-C691-4458-B6C7-5A2EE61AE065}" type="datetime1">
              <a:rPr lang="en-US" smtClean="0"/>
              <a:pPr/>
              <a:t>7/20/2022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901E440-5228-41F8-A718-7217E0455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3CFB4BC-FD7A-4E07-BDD1-DB82E9BA5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1B8D-70FA-4236-8513-350FC3884A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773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BEB3041-460D-4E70-9A01-666B55DAF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06ADEBA-BA3F-4644-8EF6-DD35D2218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EF5158-08E1-4F53-8E52-3797286424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3E2F4-795F-4669-BF80-A4A33AA58D93}" type="datetime1">
              <a:rPr lang="en-US" smtClean="0"/>
              <a:pPr/>
              <a:t>7/20/2022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9BB3D-8080-485C-BF9D-6D885FD4F6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41A0F8-175D-4E57-AD82-E39D416DE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61B8D-70FA-4236-8513-350FC3884A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2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FD1163-8954-49A4-8CC5-6650AE0C2B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3707" y="122830"/>
            <a:ext cx="9608023" cy="4026089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Stáž Švédsko</a:t>
            </a:r>
            <a:r>
              <a:rPr lang="cs-CZ"/>
              <a:t/>
            </a:r>
            <a:br>
              <a:rPr lang="cs-CZ"/>
            </a:br>
            <a:r>
              <a:rPr lang="cs-CZ" smtClean="0"/>
              <a:t>1.6. </a:t>
            </a:r>
            <a:r>
              <a:rPr lang="cs-CZ" dirty="0" smtClean="0"/>
              <a:t>– 4.6.2022</a:t>
            </a:r>
            <a:br>
              <a:rPr lang="cs-CZ" dirty="0" smtClean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5B92776-A07A-47DE-B886-80C032418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839706"/>
          </a:xfrm>
        </p:spPr>
        <p:txBody>
          <a:bodyPr>
            <a:normAutofit/>
          </a:bodyPr>
          <a:lstStyle/>
          <a:p>
            <a:r>
              <a:rPr lang="cs-CZ" dirty="0"/>
              <a:t>Mateřská škola, Praha 4, Němčická 16</a:t>
            </a:r>
          </a:p>
          <a:p>
            <a:r>
              <a:rPr lang="cs-CZ" u="sng" dirty="0"/>
              <a:t>Stážistky:</a:t>
            </a:r>
          </a:p>
          <a:p>
            <a:r>
              <a:rPr lang="cs-CZ" dirty="0" smtClean="0"/>
              <a:t>Monika </a:t>
            </a:r>
            <a:r>
              <a:rPr lang="cs-CZ" dirty="0" err="1" smtClean="0"/>
              <a:t>Fischkandlová</a:t>
            </a:r>
            <a:endParaRPr lang="cs-CZ" dirty="0"/>
          </a:p>
          <a:p>
            <a:r>
              <a:rPr lang="cs-CZ" dirty="0" smtClean="0"/>
              <a:t>Andrea </a:t>
            </a:r>
            <a:r>
              <a:rPr lang="cs-CZ" dirty="0" err="1" smtClean="0"/>
              <a:t>Tillová</a:t>
            </a:r>
            <a:endParaRPr lang="cs-CZ" dirty="0"/>
          </a:p>
          <a:p>
            <a:endParaRPr lang="en-US" dirty="0"/>
          </a:p>
        </p:txBody>
      </p:sp>
      <p:pic>
        <p:nvPicPr>
          <p:cNvPr id="7" name="Obrázek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716" y="505562"/>
            <a:ext cx="3228975" cy="640715"/>
          </a:xfrm>
          <a:prstGeom prst="rect">
            <a:avLst/>
          </a:prstGeom>
        </p:spPr>
      </p:pic>
      <p:pic>
        <p:nvPicPr>
          <p:cNvPr id="8" name="Obrázek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246" y="450683"/>
            <a:ext cx="641350" cy="64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48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FF55FB-42E8-4F8D-A1A7-FBCDF5629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311"/>
            <a:ext cx="10515600" cy="856567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u="sng" dirty="0" smtClean="0"/>
              <a:t/>
            </a:r>
            <a:br>
              <a:rPr lang="cs-CZ" b="1" u="sng" dirty="0" smtClean="0"/>
            </a:br>
            <a:r>
              <a:rPr lang="cs-CZ" b="1" u="sng" dirty="0" smtClean="0"/>
              <a:t>Školství ve Švédsku: </a:t>
            </a:r>
            <a:br>
              <a:rPr lang="cs-CZ" b="1" u="sng" dirty="0" smtClean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04FA1D-62BC-4242-B323-A95882112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36" y="1050878"/>
            <a:ext cx="10657764" cy="5791769"/>
          </a:xfrm>
        </p:spPr>
        <p:txBody>
          <a:bodyPr>
            <a:normAutofit fontScale="25000" lnSpcReduction="20000"/>
          </a:bodyPr>
          <a:lstStyle/>
          <a:p>
            <a:pPr lvl="0">
              <a:spcBef>
                <a:spcPts val="1001"/>
              </a:spcBef>
              <a:buNone/>
            </a:pPr>
            <a:endParaRPr lang="en-US" sz="7200" b="1" u="sng" dirty="0"/>
          </a:p>
          <a:p>
            <a:pPr lvl="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Font typeface="Wingdings"/>
              <a:buChar char="v"/>
            </a:pPr>
            <a:r>
              <a:rPr lang="en-US" sz="7200" dirty="0" smtClean="0"/>
              <a:t> </a:t>
            </a:r>
            <a:r>
              <a:rPr lang="cs-CZ" sz="7200" dirty="0" err="1" smtClean="0"/>
              <a:t>A</a:t>
            </a:r>
            <a:r>
              <a:rPr lang="en-US" sz="7200" dirty="0" smtClean="0"/>
              <a:t>ž </a:t>
            </a:r>
            <a:r>
              <a:rPr lang="en-US" sz="7200" dirty="0"/>
              <a:t>80% </a:t>
            </a:r>
            <a:r>
              <a:rPr lang="en-US" sz="7200" dirty="0" err="1"/>
              <a:t>dětí</a:t>
            </a:r>
            <a:r>
              <a:rPr lang="en-US" sz="7200" dirty="0"/>
              <a:t> s OMJ, </a:t>
            </a:r>
            <a:r>
              <a:rPr lang="en-US" sz="7200" dirty="0" err="1"/>
              <a:t>mnoho</a:t>
            </a:r>
            <a:r>
              <a:rPr lang="en-US" sz="7200" dirty="0"/>
              <a:t> </a:t>
            </a:r>
            <a:r>
              <a:rPr lang="en-US" sz="7200" dirty="0" err="1"/>
              <a:t>bilingvních</a:t>
            </a:r>
            <a:r>
              <a:rPr lang="en-US" sz="7200" dirty="0"/>
              <a:t> </a:t>
            </a:r>
            <a:r>
              <a:rPr lang="en-US" sz="7200" dirty="0" err="1"/>
              <a:t>dětí</a:t>
            </a:r>
            <a:r>
              <a:rPr lang="en-US" sz="7200" dirty="0"/>
              <a:t>. </a:t>
            </a:r>
            <a:r>
              <a:rPr lang="en-US" sz="7200" dirty="0" err="1"/>
              <a:t>Velký</a:t>
            </a:r>
            <a:r>
              <a:rPr lang="en-US" sz="7200" dirty="0"/>
              <a:t> </a:t>
            </a:r>
            <a:r>
              <a:rPr lang="en-US" sz="7200" dirty="0" err="1"/>
              <a:t>důraz</a:t>
            </a:r>
            <a:r>
              <a:rPr lang="en-US" sz="7200" dirty="0"/>
              <a:t> </a:t>
            </a:r>
            <a:r>
              <a:rPr lang="en-US" sz="7200" dirty="0" err="1"/>
              <a:t>na</a:t>
            </a:r>
            <a:r>
              <a:rPr lang="en-US" sz="7200" dirty="0"/>
              <a:t> </a:t>
            </a:r>
            <a:r>
              <a:rPr lang="en-US" sz="7200" b="1" dirty="0" err="1"/>
              <a:t>vzdělávání</a:t>
            </a:r>
            <a:r>
              <a:rPr lang="en-US" sz="7200" b="1" dirty="0"/>
              <a:t> </a:t>
            </a:r>
            <a:r>
              <a:rPr lang="en-US" sz="7200" b="1" dirty="0" err="1"/>
              <a:t>dětí</a:t>
            </a:r>
            <a:r>
              <a:rPr lang="en-US" sz="7200" b="1" dirty="0"/>
              <a:t> s OMJ</a:t>
            </a:r>
            <a:r>
              <a:rPr lang="en-US" sz="7200" dirty="0"/>
              <a:t>.</a:t>
            </a:r>
          </a:p>
          <a:p>
            <a:pPr lvl="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Font typeface="Wingdings"/>
              <a:buChar char="v"/>
            </a:pPr>
            <a:r>
              <a:rPr lang="en-US" sz="7200" dirty="0" err="1" smtClean="0"/>
              <a:t>Děti</a:t>
            </a:r>
            <a:r>
              <a:rPr lang="en-US" sz="7200" dirty="0" smtClean="0"/>
              <a:t> </a:t>
            </a:r>
            <a:r>
              <a:rPr lang="en-US" sz="7200" dirty="0" err="1"/>
              <a:t>nastupují</a:t>
            </a:r>
            <a:r>
              <a:rPr lang="en-US" sz="7200" dirty="0"/>
              <a:t> </a:t>
            </a:r>
            <a:r>
              <a:rPr lang="en-US" sz="7200" b="1" dirty="0"/>
              <a:t>do ZŠ v </a:t>
            </a:r>
            <a:r>
              <a:rPr lang="en-US" sz="7200" b="1" dirty="0" err="1"/>
              <a:t>šesti</a:t>
            </a:r>
            <a:r>
              <a:rPr lang="en-US" sz="7200" b="1" dirty="0"/>
              <a:t> </a:t>
            </a:r>
            <a:r>
              <a:rPr lang="en-US" sz="7200" b="1" dirty="0" err="1"/>
              <a:t>letech</a:t>
            </a:r>
            <a:r>
              <a:rPr lang="en-US" sz="7200" b="1" dirty="0"/>
              <a:t>, ale </a:t>
            </a:r>
            <a:r>
              <a:rPr lang="en-US" sz="7200" b="1" dirty="0" err="1"/>
              <a:t>povinně</a:t>
            </a:r>
            <a:r>
              <a:rPr lang="en-US" sz="7200" b="1" dirty="0"/>
              <a:t> do </a:t>
            </a:r>
            <a:r>
              <a:rPr lang="en-US" sz="7200" b="1" dirty="0" err="1"/>
              <a:t>nultého</a:t>
            </a:r>
            <a:r>
              <a:rPr lang="en-US" sz="7200" b="1" dirty="0"/>
              <a:t> </a:t>
            </a:r>
            <a:r>
              <a:rPr lang="en-US" sz="7200" b="1" dirty="0" err="1"/>
              <a:t>ročníku</a:t>
            </a:r>
            <a:r>
              <a:rPr lang="en-US" sz="7200" b="1" dirty="0"/>
              <a:t> 26dětí</a:t>
            </a:r>
            <a:r>
              <a:rPr lang="en-US" sz="7200" dirty="0"/>
              <a:t>. </a:t>
            </a:r>
            <a:r>
              <a:rPr lang="en-US" sz="7200" dirty="0" err="1"/>
              <a:t>Základní</a:t>
            </a:r>
            <a:r>
              <a:rPr lang="en-US" sz="7200" dirty="0"/>
              <a:t> </a:t>
            </a:r>
            <a:r>
              <a:rPr lang="en-US" sz="7200" dirty="0" err="1"/>
              <a:t>vzdělávání</a:t>
            </a:r>
            <a:r>
              <a:rPr lang="en-US" sz="7200" dirty="0"/>
              <a:t> je </a:t>
            </a:r>
            <a:r>
              <a:rPr lang="en-US" sz="7200" dirty="0" err="1"/>
              <a:t>ukončeno</a:t>
            </a:r>
            <a:r>
              <a:rPr lang="en-US" sz="7200" dirty="0"/>
              <a:t> z </a:t>
            </a:r>
            <a:r>
              <a:rPr lang="en-US" sz="7200" dirty="0" err="1"/>
              <a:t>pravidla</a:t>
            </a:r>
            <a:r>
              <a:rPr lang="en-US" sz="7200" dirty="0"/>
              <a:t> v 16 </a:t>
            </a:r>
            <a:r>
              <a:rPr lang="en-US" sz="7200" dirty="0" err="1"/>
              <a:t>letech</a:t>
            </a:r>
            <a:r>
              <a:rPr lang="en-US" sz="7200" dirty="0"/>
              <a:t>.</a:t>
            </a:r>
          </a:p>
          <a:p>
            <a:pPr lvl="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Font typeface="Wingdings"/>
              <a:buChar char="v"/>
            </a:pPr>
            <a:r>
              <a:rPr lang="en-US" sz="7200" dirty="0"/>
              <a:t> </a:t>
            </a:r>
            <a:r>
              <a:rPr lang="cs-CZ" sz="7200" dirty="0" smtClean="0"/>
              <a:t>V každé MŠ je tým zdravého dítěte (psycholog, rektor, doktor, </a:t>
            </a:r>
            <a:r>
              <a:rPr lang="cs-CZ" sz="7200" dirty="0" err="1" smtClean="0"/>
              <a:t>spec</a:t>
            </a:r>
            <a:r>
              <a:rPr lang="cs-CZ" sz="7200" dirty="0" smtClean="0"/>
              <a:t>. </a:t>
            </a:r>
            <a:r>
              <a:rPr lang="cs-CZ" sz="7200" dirty="0"/>
              <a:t>p</a:t>
            </a:r>
            <a:r>
              <a:rPr lang="cs-CZ" sz="7200" dirty="0" smtClean="0"/>
              <a:t>edagog, </a:t>
            </a:r>
            <a:r>
              <a:rPr lang="cs-CZ" sz="7200" dirty="0" err="1" smtClean="0"/>
              <a:t>zdr</a:t>
            </a:r>
            <a:r>
              <a:rPr lang="cs-CZ" sz="7200" dirty="0" smtClean="0"/>
              <a:t>. </a:t>
            </a:r>
            <a:r>
              <a:rPr lang="cs-CZ" sz="7200" dirty="0"/>
              <a:t>s</a:t>
            </a:r>
            <a:r>
              <a:rPr lang="cs-CZ" sz="7200" dirty="0" smtClean="0"/>
              <a:t>estra)</a:t>
            </a:r>
            <a:endParaRPr lang="en-US" sz="7200" dirty="0"/>
          </a:p>
          <a:p>
            <a:pPr lvl="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Font typeface="Wingdings"/>
              <a:buChar char="v"/>
            </a:pPr>
            <a:r>
              <a:rPr lang="en-US" sz="7200" dirty="0" err="1" smtClean="0"/>
              <a:t>Provoz</a:t>
            </a:r>
            <a:r>
              <a:rPr lang="en-US" sz="7200" dirty="0" smtClean="0"/>
              <a:t> </a:t>
            </a:r>
            <a:r>
              <a:rPr lang="en-US" sz="7200" dirty="0" err="1"/>
              <a:t>mateřských</a:t>
            </a:r>
            <a:r>
              <a:rPr lang="en-US" sz="7200" dirty="0"/>
              <a:t> </a:t>
            </a:r>
            <a:r>
              <a:rPr lang="en-US" sz="7200" dirty="0" err="1"/>
              <a:t>škol</a:t>
            </a:r>
            <a:r>
              <a:rPr lang="en-US" sz="7200" dirty="0"/>
              <a:t> </a:t>
            </a:r>
            <a:r>
              <a:rPr lang="en-US" sz="7200" dirty="0" smtClean="0"/>
              <a:t>je </a:t>
            </a:r>
            <a:r>
              <a:rPr lang="en-US" sz="7200" dirty="0"/>
              <a:t>od 6:00 do 19:00</a:t>
            </a:r>
            <a:r>
              <a:rPr lang="en-US" sz="7200" dirty="0" smtClean="0"/>
              <a:t>.</a:t>
            </a:r>
            <a:endParaRPr lang="cs-CZ" sz="7200" dirty="0" smtClean="0"/>
          </a:p>
          <a:p>
            <a:pPr lvl="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Font typeface="Wingdings"/>
              <a:buChar char="v"/>
            </a:pPr>
            <a:r>
              <a:rPr lang="cs-CZ" sz="7200" dirty="0" smtClean="0"/>
              <a:t>Důraz předškolního vzdělání je kladen na individualitu a zájem dítěte a učitele zajímá hlavně cesta ke vzdělání ke které dopřávají dětem dostatek </a:t>
            </a:r>
            <a:r>
              <a:rPr lang="cs-CZ" sz="7200" dirty="0" err="1" smtClean="0"/>
              <a:t>času,především</a:t>
            </a:r>
            <a:r>
              <a:rPr lang="cs-CZ" sz="7200" dirty="0" smtClean="0"/>
              <a:t> dětem s OMJ</a:t>
            </a:r>
          </a:p>
          <a:p>
            <a:pPr lvl="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Font typeface="Wingdings"/>
              <a:buChar char="v"/>
            </a:pPr>
            <a:r>
              <a:rPr lang="cs-CZ" sz="7200" dirty="0"/>
              <a:t> </a:t>
            </a:r>
            <a:r>
              <a:rPr lang="cs-CZ" sz="7200" dirty="0" smtClean="0"/>
              <a:t>Učitelé musí mít vysokoškolské vzdělání</a:t>
            </a:r>
          </a:p>
          <a:p>
            <a:pPr lvl="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Font typeface="Wingdings"/>
              <a:buChar char="v"/>
            </a:pPr>
            <a:r>
              <a:rPr lang="cs-CZ" sz="7200" dirty="0"/>
              <a:t> </a:t>
            </a:r>
            <a:r>
              <a:rPr lang="cs-CZ" sz="7200" dirty="0" smtClean="0"/>
              <a:t>Každé pondělí mají učitelé reflexní skupinu, kde si sdílí zkušenosti, kladou důraz na kolegialitu</a:t>
            </a:r>
          </a:p>
          <a:p>
            <a:pPr lvl="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Font typeface="Wingdings"/>
              <a:buChar char="v"/>
            </a:pPr>
            <a:r>
              <a:rPr lang="cs-CZ" sz="7200" dirty="0"/>
              <a:t> </a:t>
            </a:r>
            <a:r>
              <a:rPr lang="cs-CZ" sz="7200" dirty="0" smtClean="0"/>
              <a:t>Než zvolí celoroční téma, děti pozorují, které téma je nejvíce zajímá- prodloužená pedagogika z lesa do třídy</a:t>
            </a:r>
            <a:endParaRPr lang="en-US" sz="7200" dirty="0"/>
          </a:p>
          <a:p>
            <a:pPr marL="0" indent="0">
              <a:buNone/>
            </a:pPr>
            <a:endParaRPr lang="cs-CZ" sz="72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432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en-US" sz="4000" b="1" dirty="0" smtClean="0"/>
              <a:t>Mateřská </a:t>
            </a:r>
            <a:r>
              <a:rPr lang="en-US" sz="4000" b="1" dirty="0"/>
              <a:t>škola</a:t>
            </a:r>
            <a:r>
              <a:rPr lang="en-US" sz="4000" b="1" dirty="0" smtClean="0"/>
              <a:t>, </a:t>
            </a:r>
            <a:r>
              <a:rPr lang="en-US" sz="4000" b="1" dirty="0"/>
              <a:t>Bullerbyns förskola</a:t>
            </a:r>
            <a:r>
              <a:rPr lang="cs-CZ" sz="4000" b="1" u="sng" dirty="0" smtClean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700" b="1" dirty="0" smtClean="0"/>
              <a:t>Stážistka – Andrea Tillová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476466" y="1514901"/>
            <a:ext cx="6877334" cy="4662062"/>
          </a:xfrm>
        </p:spPr>
        <p:txBody>
          <a:bodyPr>
            <a:normAutofit fontScale="55000" lnSpcReduction="20000"/>
          </a:bodyPr>
          <a:lstStyle/>
          <a:p>
            <a:endParaRPr lang="cs-CZ" u="sng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3600" dirty="0"/>
              <a:t>Tato škola má převahu dětí </a:t>
            </a:r>
            <a:r>
              <a:rPr lang="cs" sz="3600" dirty="0"/>
              <a:t>s OMJ asi 80% a jen 20% Švédů. Nejvíce OMJ-Somálsko, Sýrie, dále Němci a Chorvati. Mluví se švédsky. Ve smíšené třídě 18 dětí, 2 učitelky ráno a 2 odpoledne.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" sz="3600" dirty="0"/>
              <a:t>1. třída je pro nejmenší od 1,5- 2 let, poté další 4. třídy smíšené ve věku 2- 6 let.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" sz="3600" dirty="0"/>
              <a:t>Celkem 104 dětí .Téma ,,Světlo a vzrůst”.Měřit strom? Proč a jak? Prodloužená pedagogika z  lesa do třídy</a:t>
            </a:r>
            <a:endParaRPr lang="cs-CZ" sz="3600" dirty="0"/>
          </a:p>
          <a:p>
            <a:r>
              <a:rPr lang="cs-CZ" sz="3600" u="sng" dirty="0" smtClean="0"/>
              <a:t>Metody práce s dětmi s OMJ: </a:t>
            </a:r>
          </a:p>
          <a:p>
            <a:r>
              <a:rPr lang="cs-CZ" sz="3600" dirty="0" smtClean="0"/>
              <a:t>děti jsou zařazeny do běžné třídy, pomocí obrázků, piktogramů se učí základní slova</a:t>
            </a:r>
          </a:p>
          <a:p>
            <a:r>
              <a:rPr lang="cs-CZ" sz="3600" dirty="0" smtClean="0"/>
              <a:t>Pro lepší srozumitelnost jsou ve třídě umístěny názorné pomůcky (obrázky ateliérů-činnosti, které se tam mohou dělat)</a:t>
            </a:r>
          </a:p>
          <a:p>
            <a:r>
              <a:rPr lang="cs-CZ" sz="3600" dirty="0" smtClean="0"/>
              <a:t> </a:t>
            </a:r>
            <a:r>
              <a:rPr lang="cs-CZ" sz="3600" dirty="0"/>
              <a:t>U</a:t>
            </a:r>
            <a:r>
              <a:rPr lang="cs-CZ" sz="3600" dirty="0" smtClean="0"/>
              <a:t>čitelka mluví švédsky, dítě s OMJ má zpočátku asistentku v jeho rodném jazyce</a:t>
            </a:r>
          </a:p>
          <a:p>
            <a:endParaRPr lang="cs-CZ" sz="3600" dirty="0" smtClean="0"/>
          </a:p>
          <a:p>
            <a:endParaRPr lang="cs-CZ" sz="3600" dirty="0" smtClean="0"/>
          </a:p>
          <a:p>
            <a:endParaRPr lang="cs-CZ" sz="3600" dirty="0" smtClean="0"/>
          </a:p>
          <a:p>
            <a:endParaRPr lang="cs-CZ" sz="3600" dirty="0"/>
          </a:p>
        </p:txBody>
      </p:sp>
      <p:pic>
        <p:nvPicPr>
          <p:cNvPr id="3" name="Picture 2" descr="C:\Users\Acer\Desktop\1. školka\20220329_0943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058194"/>
            <a:ext cx="3215185" cy="3886200"/>
          </a:xfrm>
          <a:prstGeom prst="rect">
            <a:avLst/>
          </a:prstGeom>
          <a:noFill/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058194"/>
            <a:ext cx="321518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441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/>
              <a:t>Mateřská </a:t>
            </a:r>
            <a:r>
              <a:rPr lang="cs-CZ" b="1" u="sng" dirty="0"/>
              <a:t>škola, Fäglfors förskola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 </a:t>
            </a:r>
            <a:r>
              <a:rPr lang="cs-CZ" sz="2800" b="1" dirty="0" smtClean="0"/>
              <a:t>Stážistka – Monika Fischkandlová</a:t>
            </a:r>
            <a:endParaRPr lang="cs-CZ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599296" y="1514901"/>
            <a:ext cx="6754504" cy="4662062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cs-CZ" sz="2000" dirty="0"/>
              <a:t>Jedná se o nultý ročník, kapacita 24 dětí od 6ti let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sz="2000" dirty="0"/>
              <a:t>Pracují zde 3 učitelky, od 6,30 – </a:t>
            </a:r>
            <a:r>
              <a:rPr lang="cs-CZ" sz="2000" dirty="0" smtClean="0"/>
              <a:t>15,00h</a:t>
            </a:r>
            <a:endParaRPr lang="cs-CZ" sz="2000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sz="2000" dirty="0"/>
              <a:t>V září si stanovují branku cílů, motivace fotbalistou, když chtějí dosáhnout cíle, musí trénovat, jde o kolektivní dohodu, základ je radost z práce, tolerance, respekt jeden k druhému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sz="2000" dirty="0"/>
              <a:t>Vzdělávání je postaveno na skupinové </a:t>
            </a:r>
            <a:r>
              <a:rPr lang="cs-CZ" sz="2000" dirty="0" smtClean="0"/>
              <a:t>spolupráci</a:t>
            </a:r>
            <a:endParaRPr lang="cs-CZ" sz="2000" dirty="0"/>
          </a:p>
          <a:p>
            <a:pPr>
              <a:buFont typeface="Wingdings" pitchFamily="2" charset="2"/>
              <a:buChar char="v"/>
            </a:pPr>
            <a:r>
              <a:rPr lang="cs-CZ" sz="2000" dirty="0" smtClean="0"/>
              <a:t>Děti s OMJ – Somálsko, Sýrie</a:t>
            </a:r>
          </a:p>
          <a:p>
            <a:pPr>
              <a:buFont typeface="Wingdings" pitchFamily="2" charset="2"/>
              <a:buChar char="v"/>
            </a:pPr>
            <a:r>
              <a:rPr lang="cs-CZ" sz="2000" u="sng" dirty="0" smtClean="0"/>
              <a:t>Metody a formy práce s dětmi s OMJ:</a:t>
            </a:r>
          </a:p>
          <a:p>
            <a:pPr>
              <a:buFont typeface="Wingdings" pitchFamily="2" charset="2"/>
              <a:buChar char="ü"/>
            </a:pPr>
            <a:r>
              <a:rPr lang="cs-CZ" sz="2000" dirty="0" smtClean="0"/>
              <a:t>Skupinové činnosti, dítě s OMJ se učí nápodobou</a:t>
            </a:r>
          </a:p>
          <a:p>
            <a:pPr>
              <a:buFont typeface="Wingdings" pitchFamily="2" charset="2"/>
              <a:buChar char="ü"/>
            </a:pPr>
            <a:r>
              <a:rPr lang="cs-CZ" sz="2000" dirty="0"/>
              <a:t> </a:t>
            </a:r>
            <a:r>
              <a:rPr lang="cs-CZ" sz="2000" dirty="0" smtClean="0"/>
              <a:t>Výuka poslechu písmen pomocí tabletu s interaktivními hrami</a:t>
            </a:r>
          </a:p>
          <a:p>
            <a:pPr>
              <a:buFont typeface="Wingdings" pitchFamily="2" charset="2"/>
              <a:buChar char="ü"/>
            </a:pPr>
            <a:r>
              <a:rPr lang="cs-CZ" sz="2000" dirty="0" smtClean="0"/>
              <a:t>Využití obrázků a piktogramů</a:t>
            </a:r>
          </a:p>
          <a:p>
            <a:endParaRPr lang="cs-CZ" sz="2000" dirty="0"/>
          </a:p>
        </p:txBody>
      </p:sp>
      <p:pic>
        <p:nvPicPr>
          <p:cNvPr id="5" name="Google Shape;131;p24">
            <a:extLst>
              <a:ext uri="{FF2B5EF4-FFF2-40B4-BE49-F238E27FC236}">
                <a16:creationId xmlns:a16="http://schemas.microsoft.com/office/drawing/2014/main" xmlns="" id="{6D3A357E-65A1-49E5-A530-D481C1A695F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6036" y="1781157"/>
            <a:ext cx="3125337" cy="4440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7468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47077" y="515816"/>
            <a:ext cx="11222892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u="sng" dirty="0" smtClean="0"/>
              <a:t> </a:t>
            </a:r>
            <a:r>
              <a:rPr lang="cs-CZ" sz="4000" u="sng" dirty="0" smtClean="0"/>
              <a:t>Poznatky ze stáže v oblasti výuky dětí s OMJ</a:t>
            </a:r>
          </a:p>
          <a:p>
            <a:pPr algn="ctr"/>
            <a:r>
              <a:rPr lang="cs-CZ" sz="4000" u="sng" dirty="0" smtClean="0"/>
              <a:t> 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cs-CZ" sz="2800" dirty="0" smtClean="0"/>
              <a:t>Obrázkový denní harmonogram </a:t>
            </a:r>
            <a:r>
              <a:rPr lang="cs-CZ" sz="2800" dirty="0"/>
              <a:t>pro děti s </a:t>
            </a:r>
            <a:r>
              <a:rPr lang="cs-CZ" sz="2800" dirty="0" smtClean="0"/>
              <a:t>OMJ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cs-CZ" sz="2800" dirty="0" smtClean="0"/>
              <a:t>Piktogramy, grafické znázornění počasí, kalendáře, docházky dětí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cs-CZ" sz="2800" dirty="0" smtClean="0"/>
              <a:t>Tým zdravého dítěte-podpora dětí s OMJ a efektivní podpora případných SPU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cs-CZ" sz="2800" dirty="0" smtClean="0"/>
              <a:t>Naučit se několik základních slov v rodném jazyce dítěte s OMJ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cs-CZ" sz="2800" dirty="0" smtClean="0"/>
              <a:t>Aktivním zapojením asistenta v rodném jazyce je  zajištěn individuální přístup k dětem s OMJ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cs-CZ" sz="2800" dirty="0" smtClean="0"/>
              <a:t>Střídání činností dle nálady dítěte, dostatek času pro děti s OMJ-ověření srozumitelnosti tématu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cs-CZ" sz="2800" dirty="0" smtClean="0"/>
              <a:t>Myšlení a podpora dítěte s OMJ je na prvním místě</a:t>
            </a:r>
          </a:p>
          <a:p>
            <a:pPr marL="514350" indent="-514350"/>
            <a:endParaRPr lang="cs-CZ" sz="2800" dirty="0" smtClean="0"/>
          </a:p>
          <a:p>
            <a:pPr marL="514350" indent="-514350">
              <a:buFont typeface="Wingdings" pitchFamily="2" charset="2"/>
              <a:buChar char="q"/>
            </a:pPr>
            <a:endParaRPr lang="cs-CZ" sz="2800" dirty="0" smtClean="0"/>
          </a:p>
          <a:p>
            <a:pPr marL="514350" indent="-514350">
              <a:buFont typeface="Wingdings" pitchFamily="2" charset="2"/>
              <a:buChar char="q"/>
            </a:pPr>
            <a:endParaRPr lang="cs-CZ" sz="2800" dirty="0" smtClean="0"/>
          </a:p>
          <a:p>
            <a:pPr marL="514350" indent="-514350">
              <a:buFont typeface="Wingdings" pitchFamily="2" charset="2"/>
              <a:buChar char="q"/>
            </a:pPr>
            <a:endParaRPr lang="cs-CZ" sz="2800" dirty="0" smtClean="0"/>
          </a:p>
          <a:p>
            <a:pPr marL="514350" indent="-514350">
              <a:buFont typeface="Wingdings" pitchFamily="2" charset="2"/>
              <a:buChar char="q"/>
            </a:pPr>
            <a:endParaRPr lang="cs-CZ" sz="2800" dirty="0" smtClean="0"/>
          </a:p>
          <a:p>
            <a:pPr marL="514350" indent="-514350">
              <a:buFont typeface="Wingdings" pitchFamily="2" charset="2"/>
              <a:buChar char="q"/>
            </a:pP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1394660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A6175A-C645-466F-97EF-108F5F8DBD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871" y="122830"/>
            <a:ext cx="9144000" cy="5868537"/>
          </a:xfrm>
        </p:spPr>
        <p:txBody>
          <a:bodyPr>
            <a:normAutofit/>
          </a:bodyPr>
          <a:lstStyle/>
          <a:p>
            <a:r>
              <a:rPr lang="cs-CZ" dirty="0"/>
              <a:t>Děkujeme za pozornost</a:t>
            </a:r>
            <a:br>
              <a:rPr lang="cs-CZ" dirty="0"/>
            </a:br>
            <a:r>
              <a:rPr lang="cs-CZ" dirty="0" smtClean="0"/>
              <a:t>Andrea Tillová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Monika Fischkandlová</a:t>
            </a:r>
            <a:endParaRPr lang="en-US" dirty="0"/>
          </a:p>
        </p:txBody>
      </p:sp>
      <p:pic>
        <p:nvPicPr>
          <p:cNvPr id="8" name="Obrázek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692" y="509746"/>
            <a:ext cx="641350" cy="641350"/>
          </a:xfrm>
          <a:prstGeom prst="rect">
            <a:avLst/>
          </a:prstGeom>
        </p:spPr>
      </p:pic>
      <p:pic>
        <p:nvPicPr>
          <p:cNvPr id="9" name="Obrázek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492" y="587241"/>
            <a:ext cx="3228975" cy="64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4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10834</TotalTime>
  <Words>502</Words>
  <Application>Microsoft Office PowerPoint</Application>
  <PresentationFormat>Vlastní</PresentationFormat>
  <Paragraphs>53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Office Theme</vt:lpstr>
      <vt:lpstr>  Stáž Švédsko 1.6. – 4.6.2022 </vt:lpstr>
      <vt:lpstr> Školství ve Švédsku:  </vt:lpstr>
      <vt:lpstr> Mateřská škola, Bullerbyns förskola  Stážistka – Andrea Tillová </vt:lpstr>
      <vt:lpstr>Mateřská škola, Fäglfors förskola  Stážistka – Monika Fischkandlová</vt:lpstr>
      <vt:lpstr>Prezentace aplikace PowerPoint</vt:lpstr>
      <vt:lpstr>Děkujeme za pozornost Andrea Tillová Monika Fischkandlová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Stáž Alicante Španělsko 27.-30.5.2019</dc:title>
  <dc:creator>Maria Ivanecká</dc:creator>
  <cp:lastModifiedBy>Worker</cp:lastModifiedBy>
  <cp:revision>89</cp:revision>
  <dcterms:created xsi:type="dcterms:W3CDTF">2019-06-18T11:04:52Z</dcterms:created>
  <dcterms:modified xsi:type="dcterms:W3CDTF">2022-07-20T07:42:01Z</dcterms:modified>
</cp:coreProperties>
</file>