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81" r:id="rId4"/>
    <p:sldId id="282" r:id="rId5"/>
    <p:sldId id="284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A018F53-2466-4DD9-A59E-6F2C1975F03B}">
          <p14:sldIdLst>
            <p14:sldId id="256"/>
            <p14:sldId id="257"/>
            <p14:sldId id="281"/>
            <p14:sldId id="282"/>
            <p14:sldId id="284"/>
            <p14:sldId id="26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Ivanecká" initials="MI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2" autoAdjust="0"/>
    <p:restoredTop sz="94660"/>
  </p:normalViewPr>
  <p:slideViewPr>
    <p:cSldViewPr snapToGrid="0">
      <p:cViewPr>
        <p:scale>
          <a:sx n="122" d="100"/>
          <a:sy n="122" d="100"/>
        </p:scale>
        <p:origin x="-10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67F56-A0C2-48E6-AA17-052F3FA019A4}" type="datetimeFigureOut">
              <a:rPr lang="cs-CZ" smtClean="0"/>
              <a:pPr/>
              <a:t>21.4.2022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4C4F76-B04D-4C5C-AFA2-2E6716987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8047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231ECA-6767-4475-B4B4-7C12225FA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F75D520-F3E1-4446-814C-5D85CF2D62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D238D85-B636-411A-B2EC-77BF8D72C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F0B66-A636-4CB4-B946-27BC40646AE7}" type="datetime1">
              <a:rPr lang="en-US" smtClean="0"/>
              <a:pPr/>
              <a:t>4/21/2022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36F5B5-5F20-42E2-A0C8-CCB81E2C4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2A3CEBB-5EA5-4F9C-9470-72C78B6E9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61B8D-70FA-4236-8513-350FC388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7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ABBC13-F769-4452-BA6E-752257031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587F07A-03E1-4561-9FF5-E468236905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8B14022-D694-44E3-A136-D4AF563BA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A685C-BE9E-4B31-953F-D7F9320E17F0}" type="datetime1">
              <a:rPr lang="en-US" smtClean="0"/>
              <a:pPr/>
              <a:t>4/21/2022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FA67CEC-080D-4C0E-96E6-32356D8FB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BEE13C-4FE5-48D5-9075-09DEFF749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61B8D-70FA-4236-8513-350FC388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82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725F265-93E1-4846-8F08-B9B920CDEF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C60E746-9241-4D87-B3A9-D84B137721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853D28-7351-4B90-BD0D-E77483FC9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FD8AA-AC15-4D7D-A93B-0A66B18D33E7}" type="datetime1">
              <a:rPr lang="en-US" smtClean="0"/>
              <a:pPr/>
              <a:t>4/21/2022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4390610-A684-4D44-AEA1-277618DCB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E7C5A6F-7F31-4660-A7F2-1792633A8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61B8D-70FA-4236-8513-350FC388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69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43D7FF-6D89-4A0B-B1EC-6CAC3521F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9FE223A-CCA3-4AD6-B7ED-152A4E25C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5AD553E-FFA1-415D-A988-A1D6C4FC9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A229-1DC6-4DFC-B9BC-F6AD5CAF4248}" type="datetime1">
              <a:rPr lang="en-US" smtClean="0"/>
              <a:pPr/>
              <a:t>4/21/2022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DB1A5DB-DD37-4F81-9BEB-EAAAED773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ED44A35-1E9F-46B8-BB12-961D7C647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61B8D-70FA-4236-8513-350FC388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009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CC2EBB-0CD9-4EBA-91AD-031FF2CB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7D44638-F60E-4BF8-93A5-A482EDA227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8FDC2CE-68EB-45AF-A577-6CA849E2F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D9CED-1139-4149-92E2-C7AB7F355714}" type="datetime1">
              <a:rPr lang="en-US" smtClean="0"/>
              <a:pPr/>
              <a:t>4/21/2022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BAEB813-8D0F-4031-8834-7E8C33F49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0C59625-B05C-4BE1-8EC4-487DDA291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61B8D-70FA-4236-8513-350FC388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59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811D5F-D10C-4E3B-94D3-BEBFDCDD2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40F39D-D7F1-49CA-9D59-D9E34DC067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B48886F-B07A-4CAA-906C-E652CEEE2B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1C1D634-7CC2-474F-AAC5-2BB6F01D2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CC0E-7671-4F82-B8CF-C2B3F4DAF315}" type="datetime1">
              <a:rPr lang="en-US" smtClean="0"/>
              <a:pPr/>
              <a:t>4/21/2022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B9673D3-A59C-4416-A123-C606FA43B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00D334F-ECCF-40D3-BC62-A42B042BF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61B8D-70FA-4236-8513-350FC388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96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04BE59-FF94-4C59-AE6B-32EDB8F9C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3316367-0AE7-4E72-BAC9-C450CE3B8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DABE097-71E1-417B-9503-EFF5A02E6A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681AF44-E919-408D-8393-2A2DE5A042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14F36AF-0B47-4087-A659-39F2675306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9907E4E-E196-4FF1-91C9-1B0C7D23D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C92A-1941-4558-9309-822B73E5211B}" type="datetime1">
              <a:rPr lang="en-US" smtClean="0"/>
              <a:pPr/>
              <a:t>4/21/2022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84C590D-19F6-471F-91CB-7078F0F6B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99A2722-177C-4FAF-92CD-7CF43E00B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61B8D-70FA-4236-8513-350FC388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535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0E8621-A5B0-42F9-8076-D512DC4E4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4B600CB-0FD6-4A36-A12A-065595EA9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2FA2B-F637-431C-9181-54CFD7793D57}" type="datetime1">
              <a:rPr lang="en-US" smtClean="0"/>
              <a:pPr/>
              <a:t>4/21/2022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9E38474-80D7-412B-AAA5-CA992493A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657E06D-7DE4-4194-A0B4-B9AB4AC79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61B8D-70FA-4236-8513-350FC388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293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45D6A17-AAEE-4099-A70A-F2528F8C6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9DE5A-A2D2-46A2-B03B-FA22707B3178}" type="datetime1">
              <a:rPr lang="en-US" smtClean="0"/>
              <a:pPr/>
              <a:t>4/21/2022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0500F05-BFD6-41E4-B477-ABCC8DD67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794DFFD-F4E3-4AED-8B25-F0C25208A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61B8D-70FA-4236-8513-350FC388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122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220EA2-F58C-4111-B0F1-A99FBA11C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5B95E9-CC42-464A-A01C-3DDF3187B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FE3C888-C5F0-41AF-B1E1-D3FD2E6B0D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A1DDBA6-7567-440A-844D-E57DF52EA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681C-F686-4EA6-8174-222607213346}" type="datetime1">
              <a:rPr lang="en-US" smtClean="0"/>
              <a:pPr/>
              <a:t>4/21/2022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95C93E9-C251-4A86-9FC6-905A4EB3E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6565C9D-1B7C-40CE-9DB6-5BA69AE59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61B8D-70FA-4236-8513-350FC388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268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A3C790-D85A-422C-B543-527D7791A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E055AEC-E9AA-490D-919F-CEDCA6538B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45FB605-0CDE-4843-BC62-2FD5631182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38DB928-9344-4BBC-9BC4-3B1B3C379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AEB32-C691-4458-B6C7-5A2EE61AE065}" type="datetime1">
              <a:rPr lang="en-US" smtClean="0"/>
              <a:pPr/>
              <a:t>4/21/2022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901E440-5228-41F8-A718-7217E0455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3CFB4BC-FD7A-4E07-BDD1-DB82E9BA5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61B8D-70FA-4236-8513-350FC388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73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BEB3041-460D-4E70-9A01-666B55DAF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06ADEBA-BA3F-4644-8EF6-DD35D2218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CEF5158-08E1-4F53-8E52-3797286424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3E2F4-795F-4669-BF80-A4A33AA58D93}" type="datetime1">
              <a:rPr lang="en-US" smtClean="0"/>
              <a:pPr/>
              <a:t>4/21/2022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89BB3D-8080-485C-BF9D-6D885FD4F6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41A0F8-175D-4E57-AD82-E39D416DE1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61B8D-70FA-4236-8513-350FC388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2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D1163-8954-49A4-8CC5-6650AE0C2B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2475"/>
            <a:ext cx="9144000" cy="3277488"/>
          </a:xfrm>
        </p:spPr>
        <p:txBody>
          <a:bodyPr/>
          <a:lstStyle/>
          <a:p>
            <a:r>
              <a:rPr lang="cs-CZ" dirty="0" smtClean="0"/>
              <a:t>Stáž Dánsko, </a:t>
            </a:r>
            <a:r>
              <a:rPr lang="cs-CZ" dirty="0" err="1" smtClean="0"/>
              <a:t>Aalborg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16.1. – 19.1.2022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5B92776-A07A-47DE-B886-80C032418B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Mateřská škola, Praha 4, Němčická 16</a:t>
            </a:r>
          </a:p>
          <a:p>
            <a:r>
              <a:rPr lang="cs-CZ" u="sng" dirty="0"/>
              <a:t>Stážistky:</a:t>
            </a:r>
          </a:p>
          <a:p>
            <a:r>
              <a:rPr lang="cs-CZ" dirty="0" err="1" smtClean="0"/>
              <a:t>Lubica</a:t>
            </a:r>
            <a:r>
              <a:rPr lang="cs-CZ" dirty="0" smtClean="0"/>
              <a:t> </a:t>
            </a:r>
            <a:r>
              <a:rPr lang="cs-CZ" dirty="0" err="1" smtClean="0"/>
              <a:t>Šůrová</a:t>
            </a:r>
            <a:endParaRPr lang="cs-CZ" dirty="0"/>
          </a:p>
          <a:p>
            <a:r>
              <a:rPr lang="cs-CZ" dirty="0"/>
              <a:t>Mgr. Alena Slípková</a:t>
            </a:r>
          </a:p>
          <a:p>
            <a:endParaRPr lang="en-US" dirty="0"/>
          </a:p>
        </p:txBody>
      </p:sp>
      <p:pic>
        <p:nvPicPr>
          <p:cNvPr id="7" name="Obrázek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716" y="505562"/>
            <a:ext cx="3228975" cy="640715"/>
          </a:xfrm>
          <a:prstGeom prst="rect">
            <a:avLst/>
          </a:prstGeom>
        </p:spPr>
      </p:pic>
      <p:pic>
        <p:nvPicPr>
          <p:cNvPr id="8" name="Obrázek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246" y="450683"/>
            <a:ext cx="641350" cy="64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348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FF55FB-42E8-4F8D-A1A7-FBCDF5629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311"/>
            <a:ext cx="10515600" cy="868135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u="sng" dirty="0" smtClean="0"/>
              <a:t/>
            </a:r>
            <a:br>
              <a:rPr lang="cs-CZ" b="1" u="sng" dirty="0" smtClean="0"/>
            </a:br>
            <a:r>
              <a:rPr lang="cs-CZ" sz="3100" b="1" u="sng" dirty="0" smtClean="0"/>
              <a:t>Školství v Dánsku: </a:t>
            </a:r>
            <a:r>
              <a:rPr lang="cs-CZ" b="1" u="sng" dirty="0" smtClean="0"/>
              <a:t/>
            </a:r>
            <a:br>
              <a:rPr lang="cs-CZ" b="1" u="sng" dirty="0" smtClean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604FA1D-62BC-4242-B323-A95882112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8606"/>
            <a:ext cx="10515600" cy="5661659"/>
          </a:xfrm>
        </p:spPr>
        <p:txBody>
          <a:bodyPr>
            <a:normAutofit fontScale="25000" lnSpcReduction="20000"/>
          </a:bodyPr>
          <a:lstStyle/>
          <a:p>
            <a:pPr marL="0" lvl="0" indent="0">
              <a:lnSpc>
                <a:spcPct val="107000"/>
              </a:lnSpc>
              <a:buNone/>
              <a:tabLst>
                <a:tab pos="457200" algn="l"/>
              </a:tabLst>
            </a:pPr>
            <a:endParaRPr lang="cs-CZ" sz="6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tabLst>
                <a:tab pos="457200" algn="l"/>
              </a:tabLst>
            </a:pPr>
            <a:r>
              <a:rPr lang="cs-CZ" sz="6400" dirty="0" smtClean="0">
                <a:ea typeface="Calibri" panose="020F0502020204030204" pitchFamily="34" charset="0"/>
                <a:cs typeface="Calibri" panose="020F0502020204030204" pitchFamily="34" charset="0"/>
              </a:rPr>
              <a:t>Mateřská škola </a:t>
            </a:r>
            <a:r>
              <a:rPr lang="cs-CZ" sz="6400" dirty="0">
                <a:ea typeface="Calibri" panose="020F0502020204030204" pitchFamily="34" charset="0"/>
                <a:cs typeface="Calibri" panose="020F0502020204030204" pitchFamily="34" charset="0"/>
              </a:rPr>
              <a:t>– 3 až 5 let </a:t>
            </a:r>
            <a:endParaRPr lang="cs-CZ" sz="6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tabLst>
                <a:tab pos="457200" algn="l"/>
              </a:tabLst>
            </a:pPr>
            <a:r>
              <a:rPr lang="cs-CZ" sz="6400" dirty="0">
                <a:ea typeface="Calibri" panose="020F0502020204030204" pitchFamily="34" charset="0"/>
                <a:cs typeface="Calibri" panose="020F0502020204030204" pitchFamily="34" charset="0"/>
              </a:rPr>
              <a:t>0. ročník – 5 až 6 let, v ZŠ a je povinný </a:t>
            </a:r>
            <a:endParaRPr lang="cs-CZ" sz="6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tabLst>
                <a:tab pos="457200" algn="l"/>
              </a:tabLst>
            </a:pPr>
            <a:r>
              <a:rPr lang="cs-CZ" sz="6400" dirty="0">
                <a:ea typeface="Calibri" panose="020F0502020204030204" pitchFamily="34" charset="0"/>
                <a:cs typeface="Calibri" panose="020F0502020204030204" pitchFamily="34" charset="0"/>
              </a:rPr>
              <a:t>Škola – 10 let povinné školní docházky </a:t>
            </a:r>
            <a:endParaRPr lang="cs-CZ" sz="6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tabLst>
                <a:tab pos="457200" algn="l"/>
              </a:tabLst>
            </a:pPr>
            <a:r>
              <a:rPr lang="cs-CZ" sz="6400" dirty="0">
                <a:ea typeface="Calibri" panose="020F0502020204030204" pitchFamily="34" charset="0"/>
                <a:cs typeface="Calibri" panose="020F0502020204030204" pitchFamily="34" charset="0"/>
              </a:rPr>
              <a:t>Známkování začíná v 8. </a:t>
            </a:r>
            <a:r>
              <a:rPr lang="cs-CZ" sz="6400" dirty="0" smtClean="0">
                <a:ea typeface="Calibri" panose="020F0502020204030204" pitchFamily="34" charset="0"/>
                <a:cs typeface="Calibri" panose="020F0502020204030204" pitchFamily="34" charset="0"/>
              </a:rPr>
              <a:t>třídě, na </a:t>
            </a:r>
            <a:r>
              <a:rPr lang="cs-CZ" sz="6400" dirty="0">
                <a:ea typeface="Calibri" panose="020F0502020204030204" pitchFamily="34" charset="0"/>
                <a:cs typeface="Calibri" panose="020F0502020204030204" pitchFamily="34" charset="0"/>
              </a:rPr>
              <a:t>konci 9. třídy závěrečné </a:t>
            </a:r>
            <a:r>
              <a:rPr lang="cs-CZ" sz="6400" dirty="0" smtClean="0">
                <a:ea typeface="Calibri" panose="020F0502020204030204" pitchFamily="34" charset="0"/>
                <a:cs typeface="Calibri" panose="020F0502020204030204" pitchFamily="34" charset="0"/>
              </a:rPr>
              <a:t>zkoušky</a:t>
            </a:r>
            <a:endParaRPr lang="cs-CZ" sz="6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tabLst>
                <a:tab pos="457200" algn="l"/>
              </a:tabLst>
            </a:pPr>
            <a:r>
              <a:rPr lang="cs-CZ" sz="6400" dirty="0">
                <a:ea typeface="Calibri" panose="020F0502020204030204" pitchFamily="34" charset="0"/>
                <a:cs typeface="Calibri" panose="020F0502020204030204" pitchFamily="34" charset="0"/>
              </a:rPr>
              <a:t>Větší volnost pro učitele – témata, výběry učebnic, styl výuky atd. </a:t>
            </a:r>
            <a:endParaRPr lang="cs-CZ" sz="6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tabLst>
                <a:tab pos="457200" algn="l"/>
              </a:tabLst>
            </a:pPr>
            <a:r>
              <a:rPr lang="cs-CZ" sz="6400" dirty="0">
                <a:ea typeface="Calibri" panose="020F0502020204030204" pitchFamily="34" charset="0"/>
                <a:cs typeface="Calibri" panose="020F0502020204030204" pitchFamily="34" charset="0"/>
              </a:rPr>
              <a:t>Potom gymnázium, střední odborná škola, nebo  „</a:t>
            </a:r>
            <a:r>
              <a:rPr lang="cs-CZ" sz="6400" dirty="0" err="1">
                <a:ea typeface="Calibri" panose="020F0502020204030204" pitchFamily="34" charset="0"/>
                <a:cs typeface="Calibri" panose="020F0502020204030204" pitchFamily="34" charset="0"/>
              </a:rPr>
              <a:t>efterskole</a:t>
            </a:r>
            <a:r>
              <a:rPr lang="cs-CZ" sz="6400" dirty="0">
                <a:ea typeface="Calibri" panose="020F0502020204030204" pitchFamily="34" charset="0"/>
                <a:cs typeface="Calibri" panose="020F0502020204030204" pitchFamily="34" charset="0"/>
              </a:rPr>
              <a:t>“ </a:t>
            </a:r>
            <a:endParaRPr lang="cs-CZ" sz="6400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tabLst>
                <a:tab pos="408940" algn="l"/>
              </a:tabLst>
            </a:pPr>
            <a:r>
              <a:rPr lang="cs-CZ" sz="6400" dirty="0">
                <a:ea typeface="Calibri" panose="020F0502020204030204" pitchFamily="34" charset="0"/>
                <a:cs typeface="Calibri" panose="020F0502020204030204" pitchFamily="34" charset="0"/>
              </a:rPr>
              <a:t>Pedagogové, pedagog. asistenti, </a:t>
            </a:r>
            <a:r>
              <a:rPr lang="cs-CZ" sz="6400" dirty="0" smtClean="0">
                <a:ea typeface="Calibri" panose="020F0502020204030204" pitchFamily="34" charset="0"/>
                <a:cs typeface="Calibri" panose="020F0502020204030204" pitchFamily="34" charset="0"/>
              </a:rPr>
              <a:t>vedení školy</a:t>
            </a:r>
          </a:p>
          <a:p>
            <a:pPr marL="0" lvl="0" indent="0">
              <a:lnSpc>
                <a:spcPct val="107000"/>
              </a:lnSpc>
              <a:buNone/>
              <a:tabLst>
                <a:tab pos="408940" algn="l"/>
              </a:tabLst>
            </a:pPr>
            <a:r>
              <a:rPr lang="cs-CZ" sz="6400" b="1" dirty="0" smtClean="0">
                <a:ea typeface="Calibri" panose="020F0502020204030204" pitchFamily="34" charset="0"/>
                <a:cs typeface="Calibri" panose="020F0502020204030204" pitchFamily="34" charset="0"/>
              </a:rPr>
              <a:t>Předškolní vzdělávání:</a:t>
            </a:r>
            <a:endParaRPr lang="cs-CZ" sz="6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tabLst>
                <a:tab pos="408940" algn="l"/>
              </a:tabLst>
            </a:pPr>
            <a:r>
              <a:rPr lang="cs-CZ" sz="6400" dirty="0">
                <a:ea typeface="Calibri" panose="020F0502020204030204" pitchFamily="34" charset="0"/>
                <a:cs typeface="Calibri" panose="020F0502020204030204" pitchFamily="34" charset="0"/>
              </a:rPr>
              <a:t>Důraz na „</a:t>
            </a:r>
            <a:r>
              <a:rPr lang="cs-CZ" sz="6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anerkendelse</a:t>
            </a:r>
            <a:r>
              <a:rPr lang="cs-CZ" sz="6400" dirty="0" smtClean="0">
                <a:ea typeface="Calibri" panose="020F0502020204030204" pitchFamily="34" charset="0"/>
                <a:cs typeface="Calibri" panose="020F0502020204030204" pitchFamily="34" charset="0"/>
              </a:rPr>
              <a:t>“ - uznání</a:t>
            </a:r>
            <a:r>
              <a:rPr lang="cs-CZ" sz="6400" dirty="0"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6400" dirty="0" smtClean="0">
                <a:ea typeface="Calibri" panose="020F0502020204030204" pitchFamily="34" charset="0"/>
                <a:cs typeface="Calibri" panose="020F0502020204030204" pitchFamily="34" charset="0"/>
              </a:rPr>
              <a:t>porozumění a na F</a:t>
            </a:r>
            <a:r>
              <a:rPr lang="da-DK" sz="6400" dirty="0">
                <a:ea typeface="Calibri" panose="020F0502020204030204" pitchFamily="34" charset="0"/>
                <a:cs typeface="Calibri" panose="020F0502020204030204" pitchFamily="34" charset="0"/>
              </a:rPr>
              <a:t>ællesskab – </a:t>
            </a:r>
            <a:r>
              <a:rPr lang="cs-CZ" sz="6400" dirty="0">
                <a:ea typeface="Calibri" panose="020F0502020204030204" pitchFamily="34" charset="0"/>
                <a:cs typeface="Calibri" panose="020F0502020204030204" pitchFamily="34" charset="0"/>
              </a:rPr>
              <a:t>kolektiv (děti vedeny k tomu, aby si pomáhaly – ne spolu </a:t>
            </a:r>
            <a:r>
              <a:rPr lang="cs-CZ" sz="6400" dirty="0" smtClean="0">
                <a:ea typeface="Calibri" panose="020F0502020204030204" pitchFamily="34" charset="0"/>
                <a:cs typeface="Calibri" panose="020F0502020204030204" pitchFamily="34" charset="0"/>
              </a:rPr>
              <a:t>soutěžily). Cílem </a:t>
            </a:r>
            <a:r>
              <a:rPr lang="cs-CZ" sz="6400" dirty="0">
                <a:ea typeface="Calibri" panose="020F0502020204030204" pitchFamily="34" charset="0"/>
                <a:cs typeface="Calibri" panose="020F0502020204030204" pitchFamily="34" charset="0"/>
              </a:rPr>
              <a:t>školky je, aby dětem „bylo dobře“ , klade se především důraz na jejich sociální </a:t>
            </a:r>
            <a:r>
              <a:rPr lang="cs-CZ" sz="6400" dirty="0" smtClean="0">
                <a:ea typeface="Calibri" panose="020F0502020204030204" pitchFamily="34" charset="0"/>
                <a:cs typeface="Calibri" panose="020F0502020204030204" pitchFamily="34" charset="0"/>
              </a:rPr>
              <a:t>kompetence</a:t>
            </a:r>
            <a:endParaRPr lang="cs-CZ" sz="6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tabLst>
                <a:tab pos="408940" algn="l"/>
              </a:tabLst>
            </a:pPr>
            <a:r>
              <a:rPr lang="cs-CZ" sz="6400" dirty="0">
                <a:ea typeface="Calibri" panose="020F0502020204030204" pitchFamily="34" charset="0"/>
                <a:cs typeface="Calibri" panose="020F0502020204030204" pitchFamily="34" charset="0"/>
              </a:rPr>
              <a:t>Děti mají více volnosti, ale i zodpovědnosti</a:t>
            </a:r>
            <a:endParaRPr lang="cs-CZ" sz="6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tabLst>
                <a:tab pos="408940" algn="l"/>
              </a:tabLst>
            </a:pPr>
            <a:r>
              <a:rPr lang="cs-CZ" sz="6400" dirty="0" smtClean="0">
                <a:ea typeface="Calibri" panose="020F0502020204030204" pitchFamily="34" charset="0"/>
                <a:cs typeface="Calibri" panose="020F0502020204030204" pitchFamily="34" charset="0"/>
              </a:rPr>
              <a:t>Tráví </a:t>
            </a:r>
            <a:r>
              <a:rPr lang="cs-CZ" sz="6400" dirty="0">
                <a:ea typeface="Calibri" panose="020F0502020204030204" pitchFamily="34" charset="0"/>
                <a:cs typeface="Calibri" panose="020F0502020204030204" pitchFamily="34" charset="0"/>
              </a:rPr>
              <a:t>hodně času venku (povinně</a:t>
            </a:r>
            <a:r>
              <a:rPr lang="cs-CZ" sz="6400" dirty="0" smtClean="0">
                <a:ea typeface="Calibri" panose="020F0502020204030204" pitchFamily="34" charset="0"/>
                <a:cs typeface="Calibri" panose="020F0502020204030204" pitchFamily="34" charset="0"/>
              </a:rPr>
              <a:t>), ve školkách se po obědě nespí</a:t>
            </a:r>
            <a:endParaRPr lang="cs-CZ" sz="6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tabLst>
                <a:tab pos="408940" algn="l"/>
              </a:tabLst>
            </a:pPr>
            <a:r>
              <a:rPr lang="cs-CZ" sz="6400" dirty="0" smtClean="0">
                <a:ea typeface="Calibri" panose="020F0502020204030204" pitchFamily="34" charset="0"/>
                <a:cs typeface="Calibri" panose="020F0502020204030204" pitchFamily="34" charset="0"/>
              </a:rPr>
              <a:t>Ve </a:t>
            </a:r>
            <a:r>
              <a:rPr lang="cs-CZ" sz="6400" dirty="0">
                <a:ea typeface="Calibri" panose="020F0502020204030204" pitchFamily="34" charset="0"/>
                <a:cs typeface="Calibri" panose="020F0502020204030204" pitchFamily="34" charset="0"/>
              </a:rPr>
              <a:t>školkách se nevaří – děti si nosí krabičky (dopolední svačiny si dělají samy: krájí zeleninu, ovoce … pod dozorem, müsli s mlékem…)</a:t>
            </a:r>
            <a:endParaRPr lang="cs-CZ" sz="6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tabLst>
                <a:tab pos="408940" algn="l"/>
              </a:tabLst>
            </a:pPr>
            <a:r>
              <a:rPr lang="cs-CZ" sz="6400" dirty="0" smtClean="0">
                <a:ea typeface="Calibri" panose="020F0502020204030204" pitchFamily="34" charset="0"/>
                <a:cs typeface="Calibri" panose="020F0502020204030204" pitchFamily="34" charset="0"/>
              </a:rPr>
              <a:t>Provoz mateřských škol </a:t>
            </a:r>
            <a:r>
              <a:rPr lang="cs-CZ" sz="6400" dirty="0">
                <a:ea typeface="Calibri" panose="020F0502020204030204" pitchFamily="34" charset="0"/>
                <a:cs typeface="Calibri" panose="020F0502020204030204" pitchFamily="34" charset="0"/>
              </a:rPr>
              <a:t>od 6:30 do 17:00, v pátek do </a:t>
            </a:r>
            <a:r>
              <a:rPr lang="cs-CZ" sz="6400" dirty="0" smtClean="0">
                <a:ea typeface="Calibri" panose="020F0502020204030204" pitchFamily="34" charset="0"/>
                <a:cs typeface="Calibri" panose="020F0502020204030204" pitchFamily="34" charset="0"/>
              </a:rPr>
              <a:t>16:00</a:t>
            </a:r>
            <a:endParaRPr lang="cs-CZ" sz="6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tabLst>
                <a:tab pos="408940" algn="l"/>
              </a:tabLst>
            </a:pPr>
            <a:r>
              <a:rPr lang="cs-CZ" sz="6400" dirty="0" smtClean="0">
                <a:ea typeface="Calibri" panose="020F0502020204030204" pitchFamily="34" charset="0"/>
                <a:cs typeface="Calibri" panose="020F0502020204030204" pitchFamily="34" charset="0"/>
              </a:rPr>
              <a:t>Asi </a:t>
            </a:r>
            <a:r>
              <a:rPr lang="cs-CZ" sz="6400" dirty="0">
                <a:ea typeface="Calibri" panose="020F0502020204030204" pitchFamily="34" charset="0"/>
                <a:cs typeface="Calibri" panose="020F0502020204030204" pitchFamily="34" charset="0"/>
              </a:rPr>
              <a:t>75% jsou učitelé ženy, zbytek muži</a:t>
            </a:r>
            <a:endParaRPr lang="cs-CZ" sz="6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tabLst>
                <a:tab pos="457200" algn="l"/>
              </a:tabLst>
            </a:pPr>
            <a:endParaRPr lang="cs-CZ" sz="6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6400" dirty="0"/>
          </a:p>
        </p:txBody>
      </p:sp>
    </p:spTree>
    <p:extLst>
      <p:ext uri="{BB962C8B-B14F-4D97-AF65-F5344CB8AC3E}">
        <p14:creationId xmlns:p14="http://schemas.microsoft.com/office/powerpoint/2010/main" val="2197432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da-DK" sz="4000" b="1" u="sng" dirty="0" smtClean="0"/>
              <a:t>Børnehave </a:t>
            </a:r>
            <a:r>
              <a:rPr lang="da-DK" sz="4000" b="1" u="sng" dirty="0"/>
              <a:t>Stjernen</a:t>
            </a:r>
            <a:br>
              <a:rPr lang="da-DK" sz="4000" b="1" u="sng" dirty="0"/>
            </a:br>
            <a:r>
              <a:rPr lang="da-DK" sz="4000" b="1" u="sng" dirty="0"/>
              <a:t>Sídlo:  Poul Paghs Gade 13, 9000 </a:t>
            </a:r>
            <a:r>
              <a:rPr lang="da-DK" sz="4000" b="1" u="sng" dirty="0" smtClean="0"/>
              <a:t>Aalborg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b="1" dirty="0" smtClean="0"/>
              <a:t>Stážista – Mgr. Alena Slípková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181600" cy="4540341"/>
          </a:xfrm>
        </p:spPr>
        <p:txBody>
          <a:bodyPr>
            <a:normAutofit fontScale="25000" lnSpcReduction="20000"/>
          </a:bodyPr>
          <a:lstStyle/>
          <a:p>
            <a:r>
              <a:rPr lang="cs-CZ" sz="6400" dirty="0" smtClean="0">
                <a:latin typeface="+mj-lt"/>
              </a:rPr>
              <a:t>Státní mateřská škola, děti zaměstnanců zdravotnického zařízení</a:t>
            </a:r>
          </a:p>
          <a:p>
            <a:r>
              <a:rPr lang="pt-BR" sz="6400" dirty="0">
                <a:latin typeface="+mj-lt"/>
              </a:rPr>
              <a:t>37 dětí na celé MŠ, 8 s OMJ, 4 učitelé + 1 asistent</a:t>
            </a:r>
          </a:p>
          <a:p>
            <a:r>
              <a:rPr lang="cs-CZ" sz="6400" dirty="0" smtClean="0">
                <a:latin typeface="+mj-lt"/>
              </a:rPr>
              <a:t>3 skupiny dětí podle věku</a:t>
            </a:r>
          </a:p>
          <a:p>
            <a:r>
              <a:rPr lang="cs-CZ" sz="6400" dirty="0" smtClean="0">
                <a:latin typeface="+mj-lt"/>
              </a:rPr>
              <a:t>Provoz 6,30 – 16,45</a:t>
            </a:r>
          </a:p>
          <a:p>
            <a:pPr marL="0" indent="0">
              <a:buNone/>
            </a:pPr>
            <a:r>
              <a:rPr lang="cs-CZ" sz="6400" dirty="0">
                <a:latin typeface="+mj-lt"/>
              </a:rPr>
              <a:t> </a:t>
            </a:r>
            <a:r>
              <a:rPr lang="cs-CZ" sz="6400" u="sng" dirty="0">
                <a:latin typeface="+mj-lt"/>
              </a:rPr>
              <a:t>Metody práce s dětmi s OMJ: </a:t>
            </a:r>
            <a:endParaRPr lang="cs-CZ" sz="6400" dirty="0" smtClean="0">
              <a:latin typeface="+mj-lt"/>
            </a:endParaRPr>
          </a:p>
          <a:p>
            <a:pPr marL="342900" lvl="0" indent="-342900"/>
            <a:r>
              <a:rPr lang="cs-CZ" sz="6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první 3 měsíce komunikují formou obrázků, pak jazykové testy (zjištění individuálních potřeb, připravuje je daná škola) – podle potřeby výuka dánštiny, logopedické péče…</a:t>
            </a:r>
            <a:endParaRPr lang="cs-CZ" sz="6400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/>
            <a:r>
              <a:rPr lang="cs-CZ" sz="6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rodiče dětí mají nárok požádat město o tlumočníka </a:t>
            </a:r>
            <a:endParaRPr lang="cs-CZ" sz="64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/>
            <a:r>
              <a:rPr lang="cs-CZ" sz="6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konzultace s rodiči 2x ročně </a:t>
            </a:r>
            <a:endParaRPr lang="cs-CZ" sz="6400" dirty="0" smtClean="0">
              <a:solidFill>
                <a:srgbClr val="000000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/>
            <a:r>
              <a:rPr lang="cs-CZ" sz="64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1x za 3 měsíce společné aktivity </a:t>
            </a:r>
            <a:r>
              <a:rPr lang="cs-CZ" sz="64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 rodiči (hry</a:t>
            </a:r>
            <a:r>
              <a:rPr lang="cs-CZ" sz="6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společné vaření, besídka</a:t>
            </a:r>
            <a:r>
              <a:rPr lang="cs-CZ" sz="64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…)</a:t>
            </a:r>
          </a:p>
          <a:p>
            <a:pPr marL="342900" lvl="0" indent="-342900"/>
            <a:r>
              <a:rPr lang="cs-CZ" sz="6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popsané místnosti, zařízení, pomůcky v dánštině i angličtině</a:t>
            </a:r>
            <a:endParaRPr lang="cs-CZ" sz="64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/>
            <a:r>
              <a:rPr lang="cs-CZ" sz="6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obsáhlé portfolio dítěte: základní údaje, fotografie z domova, </a:t>
            </a:r>
            <a:r>
              <a:rPr lang="cs-CZ" sz="6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kresby dítěte, postřehy pedagogů, pracovní listy</a:t>
            </a:r>
            <a:endParaRPr lang="cs-CZ" sz="6400" dirty="0">
              <a:latin typeface="+mj-lt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7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469" y="1690688"/>
            <a:ext cx="3169920" cy="4329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4441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9430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cs-CZ" sz="4000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40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cs-CZ" sz="40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4000" u="sng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Fri</a:t>
            </a:r>
            <a:r>
              <a:rPr lang="cs-CZ" sz="4000" u="sng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cs-CZ" sz="4000" u="sng" dirty="0" err="1">
                <a:solidFill>
                  <a:srgbClr val="000000"/>
                </a:solidFill>
                <a:ea typeface="Times New Roman" panose="02020603050405020304" pitchFamily="18" charset="0"/>
              </a:rPr>
              <a:t>Børnehave</a:t>
            </a:r>
            <a:r>
              <a:rPr lang="cs-CZ" sz="4000" u="sng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cs-CZ" sz="4000" u="sng" dirty="0" err="1">
                <a:solidFill>
                  <a:srgbClr val="000000"/>
                </a:solidFill>
                <a:ea typeface="Times New Roman" panose="02020603050405020304" pitchFamily="18" charset="0"/>
              </a:rPr>
              <a:t>Aggersted</a:t>
            </a:r>
            <a:r>
              <a:rPr lang="cs-CZ" sz="4000" u="sng" dirty="0">
                <a:ea typeface="Times New Roman" panose="02020603050405020304" pitchFamily="18" charset="0"/>
              </a:rPr>
              <a:t/>
            </a:r>
            <a:br>
              <a:rPr lang="cs-CZ" sz="4000" u="sng" dirty="0">
                <a:ea typeface="Times New Roman" panose="02020603050405020304" pitchFamily="18" charset="0"/>
              </a:rPr>
            </a:br>
            <a:r>
              <a:rPr lang="cs-CZ" sz="4000" u="sng" dirty="0">
                <a:solidFill>
                  <a:srgbClr val="000000"/>
                </a:solidFill>
                <a:ea typeface="Times New Roman" panose="02020603050405020304" pitchFamily="18" charset="0"/>
              </a:rPr>
              <a:t>Sídlo:  </a:t>
            </a:r>
            <a:r>
              <a:rPr lang="cs-CZ" sz="4000" u="sng" dirty="0" err="1">
                <a:solidFill>
                  <a:srgbClr val="000000"/>
                </a:solidFill>
                <a:ea typeface="Times New Roman" panose="02020603050405020304" pitchFamily="18" charset="0"/>
              </a:rPr>
              <a:t>Øster</a:t>
            </a:r>
            <a:r>
              <a:rPr lang="cs-CZ" sz="4000" u="sng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cs-CZ" sz="4000" u="sng" dirty="0" err="1">
                <a:solidFill>
                  <a:srgbClr val="000000"/>
                </a:solidFill>
                <a:ea typeface="Times New Roman" panose="02020603050405020304" pitchFamily="18" charset="0"/>
              </a:rPr>
              <a:t>Allé</a:t>
            </a:r>
            <a:r>
              <a:rPr lang="cs-CZ" sz="4000" u="sng" dirty="0">
                <a:solidFill>
                  <a:srgbClr val="000000"/>
                </a:solidFill>
                <a:ea typeface="Times New Roman" panose="02020603050405020304" pitchFamily="18" charset="0"/>
              </a:rPr>
              <a:t> 1, </a:t>
            </a:r>
            <a:r>
              <a:rPr lang="cs-CZ" sz="4000" u="sng" dirty="0" err="1">
                <a:solidFill>
                  <a:srgbClr val="000000"/>
                </a:solidFill>
                <a:ea typeface="Times New Roman" panose="02020603050405020304" pitchFamily="18" charset="0"/>
              </a:rPr>
              <a:t>Agersted</a:t>
            </a:r>
            <a:r>
              <a:rPr lang="cs-CZ" sz="4000" u="sng" dirty="0">
                <a:solidFill>
                  <a:srgbClr val="000000"/>
                </a:solidFill>
                <a:ea typeface="Times New Roman" panose="02020603050405020304" pitchFamily="18" charset="0"/>
              </a:rPr>
              <a:t>, 9330 </a:t>
            </a:r>
            <a:r>
              <a:rPr lang="cs-CZ" sz="4000" u="sng" dirty="0" err="1">
                <a:solidFill>
                  <a:srgbClr val="000000"/>
                </a:solidFill>
                <a:ea typeface="Times New Roman" panose="02020603050405020304" pitchFamily="18" charset="0"/>
              </a:rPr>
              <a:t>Dronninglund</a:t>
            </a:r>
            <a:r>
              <a:rPr lang="cs-CZ" u="sng" dirty="0">
                <a:ea typeface="Times New Roman" panose="02020603050405020304" pitchFamily="18" charset="0"/>
              </a:rPr>
              <a:t/>
            </a:r>
            <a:br>
              <a:rPr lang="cs-CZ" u="sng" dirty="0">
                <a:ea typeface="Times New Roman" panose="02020603050405020304" pitchFamily="18" charset="0"/>
              </a:rPr>
            </a:br>
            <a:r>
              <a:rPr lang="cs-CZ" sz="2400" dirty="0" smtClean="0">
                <a:ea typeface="Times New Roman" panose="02020603050405020304" pitchFamily="18" charset="0"/>
              </a:rPr>
              <a:t>Stážista: </a:t>
            </a:r>
            <a:r>
              <a:rPr lang="cs-CZ" sz="2400" dirty="0" err="1" smtClean="0">
                <a:ea typeface="Times New Roman" panose="02020603050405020304" pitchFamily="18" charset="0"/>
              </a:rPr>
              <a:t>Lubica</a:t>
            </a:r>
            <a:r>
              <a:rPr lang="cs-CZ" sz="2400" dirty="0" smtClean="0">
                <a:ea typeface="Times New Roman" panose="02020603050405020304" pitchFamily="18" charset="0"/>
              </a:rPr>
              <a:t> </a:t>
            </a:r>
            <a:r>
              <a:rPr lang="cs-CZ" sz="2400" dirty="0" err="1" smtClean="0">
                <a:ea typeface="Times New Roman" panose="02020603050405020304" pitchFamily="18" charset="0"/>
              </a:rPr>
              <a:t>Šůrová</a:t>
            </a:r>
            <a:r>
              <a:rPr lang="cs-CZ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cs-CZ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cs-CZ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dirty="0" smtClean="0"/>
              <a:t> </a:t>
            </a:r>
            <a:r>
              <a:rPr lang="cs-CZ" sz="2800" b="1" dirty="0" smtClean="0"/>
              <a:t> 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0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přírodní soukromá školka + </a:t>
            </a:r>
            <a:r>
              <a:rPr lang="cs-CZ" sz="20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družina</a:t>
            </a:r>
            <a:r>
              <a:rPr lang="cs-CZ" sz="20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pro vedlejší ZŠ</a:t>
            </a:r>
          </a:p>
          <a:p>
            <a:pPr lvl="0">
              <a:lnSpc>
                <a:spcPct val="107000"/>
              </a:lnSpc>
            </a:pPr>
            <a:r>
              <a:rPr lang="cs-CZ" sz="20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54 dětí ve věku 3-6 let</a:t>
            </a: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cs-CZ" sz="20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Děti s OMJ – Polsko, </a:t>
            </a:r>
            <a:r>
              <a:rPr lang="cs-CZ" sz="20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Holandsko, Rumunsko</a:t>
            </a:r>
          </a:p>
          <a:p>
            <a:pPr marL="342900" lvl="0" indent="-342900">
              <a:lnSpc>
                <a:spcPct val="107000"/>
              </a:lnSpc>
            </a:pPr>
            <a:r>
              <a:rPr lang="cs-CZ" sz="20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pobyt venku je už od rána od 7,30 – když je tma mají </a:t>
            </a:r>
            <a:r>
              <a:rPr lang="cs-CZ" sz="2000" dirty="0" err="1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čelovky</a:t>
            </a: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</a:pPr>
            <a:r>
              <a:rPr lang="cs-CZ" sz="20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někdy se střídají po skupinkách uvnitř (činnosti)</a:t>
            </a: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</a:pPr>
            <a:r>
              <a:rPr lang="cs-CZ" sz="20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10 malých dětí spí, ostatní hned PO jdou ven - až do večera</a:t>
            </a: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</a:pPr>
            <a:r>
              <a:rPr lang="cs-CZ" sz="20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učitel nechává dětem volnost, přizpůsobuje se, neplánuje</a:t>
            </a: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</a:pPr>
            <a:r>
              <a:rPr lang="cs-CZ" sz="20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budovy jsou rozdělené, místnosti (třídy) </a:t>
            </a:r>
            <a:r>
              <a:rPr lang="cs-CZ" sz="20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taky</a:t>
            </a:r>
            <a:endParaRPr lang="cs-CZ" sz="1900" dirty="0" smtClean="0">
              <a:latin typeface="+mj-lt"/>
            </a:endParaRPr>
          </a:p>
          <a:p>
            <a:pPr marL="0" indent="0">
              <a:buNone/>
            </a:pPr>
            <a:r>
              <a:rPr lang="cs-CZ" sz="1900" u="sng" dirty="0" smtClean="0"/>
              <a:t>Metody a formy práce s dětmi s OMJ:</a:t>
            </a:r>
          </a:p>
          <a:p>
            <a:pPr lvl="0"/>
            <a:r>
              <a:rPr lang="cs-CZ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první 3 měsíce komunikují formou obrázků, pak jazykové testy (zjištění individuálních </a:t>
            </a:r>
            <a:r>
              <a:rPr lang="cs-CZ" sz="20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potřeb) </a:t>
            </a:r>
            <a:r>
              <a:rPr lang="cs-CZ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– podle potřeby výuka </a:t>
            </a:r>
            <a:r>
              <a:rPr lang="cs-CZ" sz="20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dánštiny</a:t>
            </a:r>
            <a:endParaRPr lang="cs-CZ" sz="1900" dirty="0" smtClean="0"/>
          </a:p>
          <a:p>
            <a:r>
              <a:rPr lang="cs-CZ" sz="1900" dirty="0" smtClean="0"/>
              <a:t>Učitelka komunikuje s rodiči anglicky</a:t>
            </a:r>
          </a:p>
          <a:p>
            <a:r>
              <a:rPr lang="cs-CZ" sz="1900" dirty="0" smtClean="0"/>
              <a:t>Využití obrázků a piktogramů</a:t>
            </a:r>
          </a:p>
          <a:p>
            <a:r>
              <a:rPr lang="cs-CZ" sz="1900" dirty="0" smtClean="0"/>
              <a:t>Děti s OMJ se učí pomaleji</a:t>
            </a:r>
          </a:p>
          <a:p>
            <a:pPr lvl="0"/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velké využití obrázků, popis v dánštině i angličtině </a:t>
            </a:r>
            <a:endParaRPr lang="cs-CZ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900" dirty="0" smtClean="0"/>
          </a:p>
          <a:p>
            <a:endParaRPr lang="cs-CZ" sz="1900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44"/>
          <a:stretch/>
        </p:blipFill>
        <p:spPr>
          <a:xfrm>
            <a:off x="1666500" y="1825625"/>
            <a:ext cx="3525000" cy="4351338"/>
          </a:xfrm>
          <a:prstGeom prst="rect">
            <a:avLst/>
          </a:prstGeom>
          <a:effectLst>
            <a:glow rad="317500">
              <a:schemeClr val="accent1">
                <a:alpha val="40000"/>
              </a:schemeClr>
            </a:glow>
            <a:softEdge rad="190500"/>
          </a:effectLst>
        </p:spPr>
      </p:pic>
    </p:spTree>
    <p:extLst>
      <p:ext uri="{BB962C8B-B14F-4D97-AF65-F5344CB8AC3E}">
        <p14:creationId xmlns:p14="http://schemas.microsoft.com/office/powerpoint/2010/main" val="3357468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47077" y="515816"/>
            <a:ext cx="11222892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u="sng" dirty="0" smtClean="0"/>
              <a:t> </a:t>
            </a:r>
            <a:r>
              <a:rPr lang="cs-CZ" sz="4000" u="sng" dirty="0" smtClean="0"/>
              <a:t>Poznatky ze stáže v oblasti výuky dětí s OMJ</a:t>
            </a:r>
          </a:p>
          <a:p>
            <a:pPr algn="ctr"/>
            <a:r>
              <a:rPr lang="cs-CZ" sz="4000" u="sng" dirty="0" smtClean="0"/>
              <a:t> 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cs-CZ" sz="2800" dirty="0" smtClean="0"/>
              <a:t>Jazykové testy dítěte s OMJ při vstupu do MŠ – zjištění úrovně znalostí dánštiny. Zjištění stavu znalostí je pak startem k efektivní výuce 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cs-CZ" sz="2800" dirty="0" smtClean="0"/>
              <a:t>Každé tři měsíce se provádí další test dítěte s OMJ, hledají se rezervy a pokroky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cs-CZ" sz="2800" dirty="0" smtClean="0"/>
              <a:t>Piktogramy, grafické znázornění činností a věcí, pomůcek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cs-CZ" sz="2800" dirty="0" smtClean="0"/>
              <a:t>Popisky v dánštině a angličtině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cs-CZ" sz="2800" dirty="0" smtClean="0"/>
              <a:t>Společné aktivity s rodiči dětí s OMJ</a:t>
            </a:r>
            <a:r>
              <a:rPr lang="cs-CZ" sz="2800" dirty="0"/>
              <a:t> </a:t>
            </a:r>
            <a:r>
              <a:rPr lang="cs-CZ" sz="2800" dirty="0" smtClean="0"/>
              <a:t>– každé 3 měsíce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 </a:t>
            </a:r>
            <a:r>
              <a:rPr lang="cs-CZ" sz="2800" dirty="0"/>
              <a:t>Z</a:t>
            </a:r>
            <a:r>
              <a:rPr lang="cs-CZ" sz="2800" dirty="0" smtClean="0"/>
              <a:t>apojením tlumočníka zajistit individuální přístup k dětem s OMJ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 Děti s OMJ představí svou zemi</a:t>
            </a:r>
            <a:r>
              <a:rPr lang="cs-CZ" sz="2800" dirty="0"/>
              <a:t> </a:t>
            </a:r>
            <a:r>
              <a:rPr lang="cs-CZ" sz="2800" dirty="0" smtClean="0"/>
              <a:t>– obrázky, vlajka, písničky….</a:t>
            </a:r>
          </a:p>
          <a:p>
            <a:pPr marL="514350" indent="-514350">
              <a:buFont typeface="Wingdings" pitchFamily="2" charset="2"/>
              <a:buChar char="q"/>
            </a:pPr>
            <a:endParaRPr lang="cs-CZ" sz="2800" dirty="0" smtClean="0"/>
          </a:p>
          <a:p>
            <a:pPr marL="514350" indent="-514350">
              <a:buFont typeface="Wingdings" pitchFamily="2" charset="2"/>
              <a:buChar char="q"/>
            </a:pPr>
            <a:endParaRPr lang="cs-CZ" sz="2800" dirty="0" smtClean="0"/>
          </a:p>
          <a:p>
            <a:pPr marL="514350" indent="-514350">
              <a:buFont typeface="Wingdings" pitchFamily="2" charset="2"/>
              <a:buChar char="q"/>
            </a:pPr>
            <a:endParaRPr lang="cs-CZ" sz="2800" dirty="0" smtClean="0"/>
          </a:p>
          <a:p>
            <a:pPr marL="514350" indent="-514350">
              <a:buFont typeface="Wingdings" pitchFamily="2" charset="2"/>
              <a:buChar char="q"/>
            </a:pPr>
            <a:endParaRPr lang="cs-CZ" sz="2800" dirty="0" smtClean="0"/>
          </a:p>
          <a:p>
            <a:pPr marL="514350" indent="-514350">
              <a:buFont typeface="Wingdings" pitchFamily="2" charset="2"/>
              <a:buChar char="q"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394660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A6175A-C645-466F-97EF-108F5F8DBD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9871" y="376746"/>
            <a:ext cx="9144000" cy="4533253"/>
          </a:xfrm>
        </p:spPr>
        <p:txBody>
          <a:bodyPr>
            <a:normAutofit/>
          </a:bodyPr>
          <a:lstStyle/>
          <a:p>
            <a:r>
              <a:rPr lang="cs-CZ" dirty="0"/>
              <a:t>Děkujeme za pozornost</a:t>
            </a:r>
            <a:br>
              <a:rPr lang="cs-CZ" dirty="0"/>
            </a:br>
            <a:r>
              <a:rPr lang="cs-CZ" dirty="0" err="1" smtClean="0"/>
              <a:t>Lubica</a:t>
            </a:r>
            <a:r>
              <a:rPr lang="cs-CZ" dirty="0" smtClean="0"/>
              <a:t> </a:t>
            </a:r>
            <a:r>
              <a:rPr lang="cs-CZ" dirty="0" err="1" smtClean="0"/>
              <a:t>Šůrová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Mgr. Alena Slípková</a:t>
            </a:r>
            <a:endParaRPr lang="en-US" dirty="0"/>
          </a:p>
        </p:txBody>
      </p:sp>
      <p:pic>
        <p:nvPicPr>
          <p:cNvPr id="8" name="Obrázek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692" y="509746"/>
            <a:ext cx="641350" cy="641350"/>
          </a:xfrm>
          <a:prstGeom prst="rect">
            <a:avLst/>
          </a:prstGeom>
        </p:spPr>
      </p:pic>
      <p:pic>
        <p:nvPicPr>
          <p:cNvPr id="9" name="Obrázek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492" y="587241"/>
            <a:ext cx="3228975" cy="640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64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10873</TotalTime>
  <Words>440</Words>
  <Application>Microsoft Office PowerPoint</Application>
  <PresentationFormat>Vlastní</PresentationFormat>
  <Paragraphs>66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Office Theme</vt:lpstr>
      <vt:lpstr>Stáž Dánsko, Aalborg 16.1. – 19.1.2022</vt:lpstr>
      <vt:lpstr> Školství v Dánsku:  </vt:lpstr>
      <vt:lpstr> Børnehave Stjernen Sídlo:  Poul Paghs Gade 13, 9000 Aalborg Stážista – Mgr. Alena Slípková </vt:lpstr>
      <vt:lpstr>  Fri Børnehave Aggersted Sídlo:  Øster Allé 1, Agersted, 9330 Dronninglund Stážista: Lubica Šůrová    </vt:lpstr>
      <vt:lpstr>Prezentace aplikace PowerPoint</vt:lpstr>
      <vt:lpstr>Děkujeme za pozornost Lubica Šůrová Mgr. Alena Slípková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Stáž Alicante Španělsko 27.-30.5.2019</dc:title>
  <dc:creator>Maria Ivanecká</dc:creator>
  <cp:lastModifiedBy>Worker</cp:lastModifiedBy>
  <cp:revision>92</cp:revision>
  <dcterms:created xsi:type="dcterms:W3CDTF">2019-06-18T11:04:52Z</dcterms:created>
  <dcterms:modified xsi:type="dcterms:W3CDTF">2022-04-21T15:21:37Z</dcterms:modified>
</cp:coreProperties>
</file>